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335F99-E244-4FB4-906E-20B7A31A8B15}"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ED4D75-F616-4B23-9F7B-E0315005EC9B}" type="slidenum">
              <a:rPr lang="en-US" smtClean="0"/>
              <a:t>‹#›</a:t>
            </a:fld>
            <a:endParaRPr lang="en-US"/>
          </a:p>
        </p:txBody>
      </p:sp>
    </p:spTree>
    <p:extLst>
      <p:ext uri="{BB962C8B-B14F-4D97-AF65-F5344CB8AC3E}">
        <p14:creationId xmlns:p14="http://schemas.microsoft.com/office/powerpoint/2010/main" val="1538454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First, let's consider an example without computers in mind, just to get the idea.</a:t>
            </a:r>
          </a:p>
          <a:p>
            <a:r>
              <a:rPr lang="en-US" sz="1200" b="0" i="0" kern="1200" dirty="0">
                <a:solidFill>
                  <a:schemeClr val="tx1"/>
                </a:solidFill>
                <a:effectLst/>
                <a:latin typeface="+mn-lt"/>
                <a:ea typeface="+mn-ea"/>
                <a:cs typeface="+mn-cs"/>
              </a:rPr>
              <a:t>If we want to store data about people we are related to, we use a family tree as the data structure. We choose a family tree as the data structure because we have information about people we are related to and how they are related, and we want an overview so that we can easily find a specific family member, several generations back.</a:t>
            </a:r>
          </a:p>
          <a:p>
            <a:r>
              <a:rPr lang="en-US" sz="1200" b="0" i="0" kern="1200" dirty="0">
                <a:solidFill>
                  <a:schemeClr val="tx1"/>
                </a:solidFill>
                <a:effectLst/>
                <a:latin typeface="+mn-lt"/>
                <a:ea typeface="+mn-ea"/>
                <a:cs typeface="+mn-cs"/>
              </a:rPr>
              <a:t>With such a family tree data structure visually in front of you, it is easy to see, for example, who my mother's mother is-it is 'Emma,' right? But without the links from child to parents that this data structure provides, it would be difficult to determine how the individuals are related.</a:t>
            </a:r>
          </a:p>
          <a:p>
            <a:br>
              <a:rPr lang="en-US" dirty="0"/>
            </a:br>
            <a:endParaRPr lang="en-US" dirty="0"/>
          </a:p>
        </p:txBody>
      </p:sp>
      <p:sp>
        <p:nvSpPr>
          <p:cNvPr id="4" name="Slide Number Placeholder 3"/>
          <p:cNvSpPr>
            <a:spLocks noGrp="1"/>
          </p:cNvSpPr>
          <p:nvPr>
            <p:ph type="sldNum" sz="quarter" idx="5"/>
          </p:nvPr>
        </p:nvSpPr>
        <p:spPr/>
        <p:txBody>
          <a:bodyPr/>
          <a:lstStyle/>
          <a:p>
            <a:fld id="{C4ED4D75-F616-4B23-9F7B-E0315005EC9B}" type="slidenum">
              <a:rPr lang="en-US" smtClean="0"/>
              <a:t>2</a:t>
            </a:fld>
            <a:endParaRPr lang="en-US"/>
          </a:p>
        </p:txBody>
      </p:sp>
    </p:spTree>
    <p:extLst>
      <p:ext uri="{BB962C8B-B14F-4D97-AF65-F5344CB8AC3E}">
        <p14:creationId xmlns:p14="http://schemas.microsoft.com/office/powerpoint/2010/main" val="407426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E1CA-D567-1C92-585C-55D4C038CA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191572-D3AA-88DF-8CDB-7242FD550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C3B844-1D6C-1028-8941-E618CFFD0159}"/>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C56BFE49-EF65-0B5B-59F8-8DB82D97B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73509-0B87-1538-721C-A209C8EC0F62}"/>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724859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43FE-3114-09A8-0C77-DED4DCD225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8224D9-5C4B-478C-440A-394FF8759B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1C651-2354-A2BB-360E-EA207974D98F}"/>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E58007E2-7B78-C19F-26D1-40408AB99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2FCFD-5DD2-69D9-D056-E4BF3AA679B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54314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3E23-D835-DE3B-87C6-620A385AAA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57805A-1C9A-00AA-3DA3-D4BE6926C1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551182-8A10-77F8-1665-52AD89738A5B}"/>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04EFA345-C282-D64B-DDE2-5FDC19C644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A285-72D2-A31E-D071-2D97C855294C}"/>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96249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ED7FC-6900-5564-67FC-BCB8469162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1A9CE-9BBA-27C2-49E9-A610D9B898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547396-C42D-74CC-0595-0DDB388745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5209A3-4AD6-B9FB-889A-C3171CDDC233}"/>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6" name="Footer Placeholder 5">
            <a:extLst>
              <a:ext uri="{FF2B5EF4-FFF2-40B4-BE49-F238E27FC236}">
                <a16:creationId xmlns:a16="http://schemas.microsoft.com/office/drawing/2014/main" id="{A171168B-AC49-78FF-7F97-F09074F4DC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F62A2F-E597-DAB2-5A28-B50B37E672EE}"/>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46008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2454-5CC4-FFB5-7F53-D3B6AAF936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62C3C0-2F84-BEB3-75DF-D295CFD316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E88F0-CEF4-A99D-7723-93AC1CA697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567B04-9B7E-12B9-4ED9-B0BF992B79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82247-C5FD-CDDF-AA44-1E84782450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3A129B-F274-F12C-B81E-F45BFF521607}"/>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8" name="Footer Placeholder 7">
            <a:extLst>
              <a:ext uri="{FF2B5EF4-FFF2-40B4-BE49-F238E27FC236}">
                <a16:creationId xmlns:a16="http://schemas.microsoft.com/office/drawing/2014/main" id="{552FAFCD-233C-7B19-A2EF-26683C6FD4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2BB344-A0CB-D7F2-C42B-1C402343C899}"/>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611762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68B3-CD72-E004-BCB2-0A90E63DAD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5CFA4F-1964-FD1F-187D-D6CAFA548C2D}"/>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4" name="Footer Placeholder 3">
            <a:extLst>
              <a:ext uri="{FF2B5EF4-FFF2-40B4-BE49-F238E27FC236}">
                <a16:creationId xmlns:a16="http://schemas.microsoft.com/office/drawing/2014/main" id="{DC7064C0-07A2-D698-9B62-BE45D4099B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E1D35C-95B0-378D-1E00-030F4C9CCEA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19595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158AC9-9A5D-801A-72DD-37EDC9D6D40F}"/>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3" name="Footer Placeholder 2">
            <a:extLst>
              <a:ext uri="{FF2B5EF4-FFF2-40B4-BE49-F238E27FC236}">
                <a16:creationId xmlns:a16="http://schemas.microsoft.com/office/drawing/2014/main" id="{917D582C-CEA9-6C81-DAFF-BC2B58A3ED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16526-BA8C-E2CB-0BBB-2AC4553A51E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4455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95F8-D78F-AC17-CE1B-C44A9F0704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8B85AE-30CB-580F-3F40-2E916E536E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C7C7A2-3A1F-A7B6-7368-9EF802306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898F3A-1424-D322-8385-4D417C9DA479}"/>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6" name="Footer Placeholder 5">
            <a:extLst>
              <a:ext uri="{FF2B5EF4-FFF2-40B4-BE49-F238E27FC236}">
                <a16:creationId xmlns:a16="http://schemas.microsoft.com/office/drawing/2014/main" id="{EE440B39-AD93-C2EF-9402-87BF0FA7B5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41BC8-5DBD-D8AB-D936-223A708AAB3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360766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2451-7C05-AE47-63F6-630EF606D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AC6A2-FB1D-E3A1-D907-E76623770A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D378CB-6C3A-4A7B-B06E-2A0849D1DC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2B7FBF-8A37-7AF8-D82C-4F70500C97FB}"/>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6" name="Footer Placeholder 5">
            <a:extLst>
              <a:ext uri="{FF2B5EF4-FFF2-40B4-BE49-F238E27FC236}">
                <a16:creationId xmlns:a16="http://schemas.microsoft.com/office/drawing/2014/main" id="{90B58924-9D93-FFBD-3383-D7AB5AB08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48A00A-62CB-518C-EEC2-0953AF06DB9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994270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1824-A1C0-C9F9-4937-0CFDFBC9B1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920C82-C502-AF4A-D3CA-B8B2187A34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D7179C-BE8F-425E-F184-D48A1F247131}"/>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8BE4E231-F20E-E1BF-BD72-C3FDB5501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3B93-6F70-3596-6AB3-3FBB51FA6691}"/>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929950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87F120-D624-F761-4876-C709897155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0010CC-93FC-3166-7A3F-9A3E23564E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84403-7B4B-4270-22E1-40F3E23A335C}"/>
              </a:ext>
            </a:extLst>
          </p:cNvPr>
          <p:cNvSpPr>
            <a:spLocks noGrp="1"/>
          </p:cNvSpPr>
          <p:nvPr>
            <p:ph type="dt" sz="half" idx="10"/>
          </p:nvPr>
        </p:nvSpPr>
        <p:spPr/>
        <p:txBody>
          <a:body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6B01A9F2-A6E2-EC38-B77D-2324033AC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4BB1C-E8DC-4B2B-F475-F2D422E5CAE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05186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88FB88-0797-FC44-839A-8478DC57EE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DF0260-D86D-D2D6-322E-D5943DD69F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A563F3-70C0-A1BF-61C2-B86642A368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02F1C8-03BB-4056-884A-AB8EB5C7824D}" type="datetimeFigureOut">
              <a:rPr lang="en-US" smtClean="0"/>
              <a:t>9/8/2026</a:t>
            </a:fld>
            <a:endParaRPr lang="en-US"/>
          </a:p>
        </p:txBody>
      </p:sp>
      <p:sp>
        <p:nvSpPr>
          <p:cNvPr id="5" name="Footer Placeholder 4">
            <a:extLst>
              <a:ext uri="{FF2B5EF4-FFF2-40B4-BE49-F238E27FC236}">
                <a16:creationId xmlns:a16="http://schemas.microsoft.com/office/drawing/2014/main" id="{44A8D8C5-829E-2988-1058-CA79CE40B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0698EB-02AC-C110-70E1-57B2228DE2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DD981B-4A77-47AB-A35F-01060CFE81DB}" type="slidenum">
              <a:rPr lang="en-US" smtClean="0"/>
              <a:t>‹#›</a:t>
            </a:fld>
            <a:endParaRPr lang="en-US"/>
          </a:p>
        </p:txBody>
      </p:sp>
    </p:spTree>
    <p:extLst>
      <p:ext uri="{BB962C8B-B14F-4D97-AF65-F5344CB8AC3E}">
        <p14:creationId xmlns:p14="http://schemas.microsoft.com/office/powerpoint/2010/main" val="2060455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F737-5BFC-9052-FABE-E23D6B5E3602}"/>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Algorithms and Data Structures</a:t>
            </a:r>
          </a:p>
        </p:txBody>
      </p:sp>
      <p:sp>
        <p:nvSpPr>
          <p:cNvPr id="3" name="Subtitle 2">
            <a:extLst>
              <a:ext uri="{FF2B5EF4-FFF2-40B4-BE49-F238E27FC236}">
                <a16:creationId xmlns:a16="http://schemas.microsoft.com/office/drawing/2014/main" id="{1C69352D-FA74-6940-90D5-BD60B2272FE4}"/>
              </a:ext>
            </a:extLst>
          </p:cNvPr>
          <p:cNvSpPr>
            <a:spLocks noGrp="1"/>
          </p:cNvSpPr>
          <p:nvPr>
            <p:ph type="subTitle"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Almaz </a:t>
            </a:r>
            <a:r>
              <a:rPr lang="en-US" dirty="0" err="1">
                <a:latin typeface="Times New Roman" panose="02020603050405020304" pitchFamily="18" charset="0"/>
                <a:cs typeface="Times New Roman" panose="02020603050405020304" pitchFamily="18" charset="0"/>
              </a:rPr>
              <a:t>Turginbekov</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MSc in Computer Science and Engineering</a:t>
            </a:r>
          </a:p>
          <a:p>
            <a:r>
              <a:rPr lang="en-US" dirty="0">
                <a:latin typeface="Times New Roman" panose="02020603050405020304" pitchFamily="18" charset="0"/>
                <a:cs typeface="Times New Roman" panose="02020603050405020304" pitchFamily="18" charset="0"/>
              </a:rPr>
              <a:t>Graduate School of Science and Technology</a:t>
            </a:r>
          </a:p>
          <a:p>
            <a:r>
              <a:rPr lang="en-US" dirty="0">
                <a:latin typeface="Times New Roman" panose="02020603050405020304" pitchFamily="18" charset="0"/>
                <a:cs typeface="Times New Roman" panose="02020603050405020304" pitchFamily="18" charset="0"/>
              </a:rPr>
              <a:t>Niigata University</a:t>
            </a:r>
          </a:p>
          <a:p>
            <a:r>
              <a:rPr lang="en-US" dirty="0">
                <a:latin typeface="Times New Roman" panose="02020603050405020304" pitchFamily="18" charset="0"/>
                <a:cs typeface="Times New Roman" panose="02020603050405020304" pitchFamily="18" charset="0"/>
              </a:rPr>
              <a:t>Teacher East-Kazakhstan Technical University</a:t>
            </a:r>
          </a:p>
        </p:txBody>
      </p:sp>
    </p:spTree>
    <p:extLst>
      <p:ext uri="{BB962C8B-B14F-4D97-AF65-F5344CB8AC3E}">
        <p14:creationId xmlns:p14="http://schemas.microsoft.com/office/powerpoint/2010/main" val="397350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9AAB-7F0C-A170-E469-990881E5CE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are Data Structures?</a:t>
            </a:r>
          </a:p>
        </p:txBody>
      </p:sp>
      <p:sp>
        <p:nvSpPr>
          <p:cNvPr id="3" name="Content Placeholder 2">
            <a:extLst>
              <a:ext uri="{FF2B5EF4-FFF2-40B4-BE49-F238E27FC236}">
                <a16:creationId xmlns:a16="http://schemas.microsoft.com/office/drawing/2014/main" id="{517A9305-876E-4354-E657-BD9F6546DC3C}"/>
              </a:ext>
            </a:extLst>
          </p:cNvPr>
          <p:cNvSpPr>
            <a:spLocks noGrp="1"/>
          </p:cNvSpPr>
          <p:nvPr>
            <p:ph idx="1"/>
          </p:nvPr>
        </p:nvSpPr>
        <p:spPr>
          <a:xfrm>
            <a:off x="838200" y="1825625"/>
            <a:ext cx="4838700" cy="4351338"/>
          </a:xfrm>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A data structure is a way to store data.</a:t>
            </a:r>
          </a:p>
          <a:p>
            <a:r>
              <a:rPr lang="en-US" dirty="0">
                <a:latin typeface="Times New Roman" panose="02020603050405020304" pitchFamily="18" charset="0"/>
                <a:cs typeface="Times New Roman" panose="02020603050405020304" pitchFamily="18" charset="0"/>
              </a:rPr>
              <a:t>We structure data in different ways depending on what data we have, and what we want to do with it.</a:t>
            </a:r>
          </a:p>
          <a:p>
            <a:r>
              <a:rPr lang="en-US" dirty="0">
                <a:latin typeface="Times New Roman" panose="02020603050405020304" pitchFamily="18" charset="0"/>
                <a:cs typeface="Times New Roman" panose="02020603050405020304" pitchFamily="18" charset="0"/>
              </a:rPr>
              <a:t>Data structures give us the possibility to manage large amounts of data efficiently for uses such as large databases and internet indexing services.</a:t>
            </a:r>
          </a:p>
          <a:p>
            <a:r>
              <a:rPr lang="en-US" dirty="0">
                <a:latin typeface="Times New Roman" panose="02020603050405020304" pitchFamily="18" charset="0"/>
                <a:cs typeface="Times New Roman" panose="02020603050405020304" pitchFamily="18" charset="0"/>
              </a:rPr>
              <a:t>Data structures are essential ingredients in creating fast and powerful algorithms. They help in managing and organizing data, reduce complexity, and increase efficiency.</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icture 3" descr="Family Tree">
            <a:extLst>
              <a:ext uri="{FF2B5EF4-FFF2-40B4-BE49-F238E27FC236}">
                <a16:creationId xmlns:a16="http://schemas.microsoft.com/office/drawing/2014/main" id="{F4B0D0C1-D91C-F9D3-05A9-1E66BDBBFCF6}"/>
              </a:ext>
            </a:extLst>
          </p:cNvPr>
          <p:cNvPicPr>
            <a:picLocks noChangeAspect="1"/>
          </p:cNvPicPr>
          <p:nvPr/>
        </p:nvPicPr>
        <p:blipFill>
          <a:blip r:embed="rId3"/>
          <a:stretch>
            <a:fillRect/>
          </a:stretch>
        </p:blipFill>
        <p:spPr>
          <a:xfrm>
            <a:off x="6515102" y="2346242"/>
            <a:ext cx="5505450" cy="3310104"/>
          </a:xfrm>
          <a:prstGeom prst="rect">
            <a:avLst/>
          </a:prstGeom>
        </p:spPr>
      </p:pic>
    </p:spTree>
    <p:extLst>
      <p:ext uri="{BB962C8B-B14F-4D97-AF65-F5344CB8AC3E}">
        <p14:creationId xmlns:p14="http://schemas.microsoft.com/office/powerpoint/2010/main" val="839550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B0A3B-BC0E-70DF-9A5E-F3DF3F8CC30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are Data Structures?</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[2]</a:t>
            </a:r>
          </a:p>
        </p:txBody>
      </p:sp>
      <p:sp>
        <p:nvSpPr>
          <p:cNvPr id="3" name="Content Placeholder 2">
            <a:extLst>
              <a:ext uri="{FF2B5EF4-FFF2-40B4-BE49-F238E27FC236}">
                <a16:creationId xmlns:a16="http://schemas.microsoft.com/office/drawing/2014/main" id="{99879934-0AF1-79D3-59E2-54E0053FB07F}"/>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In Computer Science there are two different kinds of data structures.</a:t>
            </a:r>
          </a:p>
          <a:p>
            <a:r>
              <a:rPr lang="en-US" b="1" dirty="0">
                <a:latin typeface="Times New Roman" panose="02020603050405020304" pitchFamily="18" charset="0"/>
                <a:cs typeface="Times New Roman" panose="02020603050405020304" pitchFamily="18" charset="0"/>
              </a:rPr>
              <a:t>Primitive Data Structures</a:t>
            </a:r>
            <a:r>
              <a:rPr lang="en-US" dirty="0">
                <a:latin typeface="Times New Roman" panose="02020603050405020304" pitchFamily="18" charset="0"/>
                <a:cs typeface="Times New Roman" panose="02020603050405020304" pitchFamily="18" charset="0"/>
              </a:rPr>
              <a:t> are basic data structures provided by programming languages to represent single values, such as integers, floating-point numbers, characters, and </a:t>
            </a:r>
            <a:r>
              <a:rPr lang="en-US" dirty="0" err="1">
                <a:latin typeface="Times New Roman" panose="02020603050405020304" pitchFamily="18" charset="0"/>
                <a:cs typeface="Times New Roman" panose="02020603050405020304" pitchFamily="18" charset="0"/>
              </a:rPr>
              <a:t>booleans</a:t>
            </a:r>
            <a:r>
              <a:rPr lang="en-US" dirty="0">
                <a:latin typeface="Times New Roman" panose="02020603050405020304" pitchFamily="18" charset="0"/>
                <a:cs typeface="Times New Roman" panose="02020603050405020304" pitchFamily="18" charset="0"/>
              </a:rPr>
              <a:t>.</a:t>
            </a:r>
          </a:p>
          <a:p>
            <a:r>
              <a:rPr lang="en-US" b="1" dirty="0">
                <a:latin typeface="Times New Roman" panose="02020603050405020304" pitchFamily="18" charset="0"/>
                <a:cs typeface="Times New Roman" panose="02020603050405020304" pitchFamily="18" charset="0"/>
              </a:rPr>
              <a:t>Abstract Data Structures</a:t>
            </a:r>
            <a:r>
              <a:rPr lang="en-US" dirty="0">
                <a:latin typeface="Times New Roman" panose="02020603050405020304" pitchFamily="18" charset="0"/>
                <a:cs typeface="Times New Roman" panose="02020603050405020304" pitchFamily="18" charset="0"/>
              </a:rPr>
              <a:t> are higher-level data structures that are built using primitive data types and provide more complex and specialized operations. Some common examples of abstract data structures include arrays, linked lists, stacks, queues, trees, and graphs.</a:t>
            </a:r>
          </a:p>
        </p:txBody>
      </p:sp>
    </p:spTree>
    <p:extLst>
      <p:ext uri="{BB962C8B-B14F-4D97-AF65-F5344CB8AC3E}">
        <p14:creationId xmlns:p14="http://schemas.microsoft.com/office/powerpoint/2010/main" val="1904645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B58E7-A31F-7993-0FF4-87C2AF017D1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are Algorithms?</a:t>
            </a:r>
          </a:p>
        </p:txBody>
      </p:sp>
      <p:sp>
        <p:nvSpPr>
          <p:cNvPr id="3" name="Content Placeholder 2">
            <a:extLst>
              <a:ext uri="{FF2B5EF4-FFF2-40B4-BE49-F238E27FC236}">
                <a16:creationId xmlns:a16="http://schemas.microsoft.com/office/drawing/2014/main" id="{4AAAA036-1E36-E6E2-8492-A570CB81EB71}"/>
              </a:ext>
            </a:extLst>
          </p:cNvPr>
          <p:cNvSpPr>
            <a:spLocks noGrp="1"/>
          </p:cNvSpPr>
          <p:nvPr>
            <p:ph idx="1"/>
          </p:nvPr>
        </p:nvSpPr>
        <p:spPr>
          <a:xfrm>
            <a:off x="838200" y="1825625"/>
            <a:ext cx="10515600" cy="4667250"/>
          </a:xfrm>
        </p:spPr>
        <p:txBody>
          <a:bodyPr>
            <a:normAutofit lnSpcReduction="10000"/>
          </a:bodyPr>
          <a:lstStyle/>
          <a:p>
            <a:r>
              <a:rPr lang="en-US" dirty="0">
                <a:latin typeface="Times New Roman" panose="02020603050405020304" pitchFamily="18" charset="0"/>
                <a:cs typeface="Times New Roman" panose="02020603050405020304" pitchFamily="18" charset="0"/>
              </a:rPr>
              <a:t>An algorithm is a set of step-by-step instructions to solve a given problem or achieve a specific goal.</a:t>
            </a:r>
          </a:p>
          <a:p>
            <a:r>
              <a:rPr lang="en-US" dirty="0">
                <a:latin typeface="Times New Roman" panose="02020603050405020304" pitchFamily="18" charset="0"/>
                <a:cs typeface="Times New Roman" panose="02020603050405020304" pitchFamily="18" charset="0"/>
              </a:rPr>
              <a:t>Algorithms are fundamental to computer programming as they provide step-by-step instructions for executing tasks. An efficient algorithm can help us to find the solution we are looking for, and to transform a slow program into a faster one.</a:t>
            </a:r>
          </a:p>
          <a:p>
            <a:r>
              <a:rPr lang="en-US" dirty="0">
                <a:latin typeface="Times New Roman" panose="02020603050405020304" pitchFamily="18" charset="0"/>
                <a:cs typeface="Times New Roman" panose="02020603050405020304" pitchFamily="18" charset="0"/>
              </a:rPr>
              <a:t>Algorithm examples:</a:t>
            </a:r>
          </a:p>
          <a:p>
            <a:pPr lvl="1"/>
            <a:r>
              <a:rPr lang="en-US" dirty="0">
                <a:latin typeface="Times New Roman" panose="02020603050405020304" pitchFamily="18" charset="0"/>
                <a:cs typeface="Times New Roman" panose="02020603050405020304" pitchFamily="18" charset="0"/>
              </a:rPr>
              <a:t>Finding the fastest route in a GPS navigation system</a:t>
            </a:r>
          </a:p>
          <a:p>
            <a:pPr lvl="1"/>
            <a:r>
              <a:rPr lang="en-US" dirty="0">
                <a:latin typeface="Times New Roman" panose="02020603050405020304" pitchFamily="18" charset="0"/>
                <a:cs typeface="Times New Roman" panose="02020603050405020304" pitchFamily="18" charset="0"/>
              </a:rPr>
              <a:t>Navigating an airplane or a car (cruise control)</a:t>
            </a:r>
          </a:p>
          <a:p>
            <a:pPr lvl="1"/>
            <a:r>
              <a:rPr lang="en-US" dirty="0">
                <a:latin typeface="Times New Roman" panose="02020603050405020304" pitchFamily="18" charset="0"/>
                <a:cs typeface="Times New Roman" panose="02020603050405020304" pitchFamily="18" charset="0"/>
              </a:rPr>
              <a:t>Finding what users search for (search engine)</a:t>
            </a:r>
          </a:p>
          <a:p>
            <a:pPr lvl="1"/>
            <a:r>
              <a:rPr lang="en-US" dirty="0">
                <a:latin typeface="Times New Roman" panose="02020603050405020304" pitchFamily="18" charset="0"/>
                <a:cs typeface="Times New Roman" panose="02020603050405020304" pitchFamily="18" charset="0"/>
              </a:rPr>
              <a:t>Sorting, for example sorting movies by rating</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392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63622-E75D-F6FB-6F74-BEA86C3393CF}"/>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Data Structures together with Algorithms</a:t>
            </a:r>
          </a:p>
        </p:txBody>
      </p:sp>
      <p:sp>
        <p:nvSpPr>
          <p:cNvPr id="3" name="Content Placeholder 2">
            <a:extLst>
              <a:ext uri="{FF2B5EF4-FFF2-40B4-BE49-F238E27FC236}">
                <a16:creationId xmlns:a16="http://schemas.microsoft.com/office/drawing/2014/main" id="{7B233770-E9FF-4F2E-E776-F1D825FCDD95}"/>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Data structures and algorithms (DSA) go hand in hand. A data structure is not worth much if you cannot search through it or manipulate it efficiently using algorithms, and the algorithms in this tutorial are not worth much without a data structure to work on.</a:t>
            </a:r>
          </a:p>
          <a:p>
            <a:r>
              <a:rPr lang="en-US" dirty="0">
                <a:latin typeface="Times New Roman" panose="02020603050405020304" pitchFamily="18" charset="0"/>
                <a:cs typeface="Times New Roman" panose="02020603050405020304" pitchFamily="18" charset="0"/>
              </a:rPr>
              <a:t>DSA is about finding efficient ways to store and retrieve data, to perform operations on data, and to solve specific problems.</a:t>
            </a:r>
          </a:p>
          <a:p>
            <a:r>
              <a:rPr lang="en-US" dirty="0">
                <a:latin typeface="Times New Roman" panose="02020603050405020304" pitchFamily="18" charset="0"/>
                <a:cs typeface="Times New Roman" panose="02020603050405020304" pitchFamily="18" charset="0"/>
              </a:rPr>
              <a:t>By understanding DSA, you can:</a:t>
            </a:r>
          </a:p>
          <a:p>
            <a:pPr lvl="1"/>
            <a:r>
              <a:rPr lang="en-US" dirty="0">
                <a:latin typeface="Times New Roman" panose="02020603050405020304" pitchFamily="18" charset="0"/>
                <a:cs typeface="Times New Roman" panose="02020603050405020304" pitchFamily="18" charset="0"/>
              </a:rPr>
              <a:t>Decide which data structure or algorithm is best for a given situation.</a:t>
            </a:r>
          </a:p>
          <a:p>
            <a:pPr lvl="1"/>
            <a:r>
              <a:rPr lang="en-US" dirty="0">
                <a:latin typeface="Times New Roman" panose="02020603050405020304" pitchFamily="18" charset="0"/>
                <a:cs typeface="Times New Roman" panose="02020603050405020304" pitchFamily="18" charset="0"/>
              </a:rPr>
              <a:t>Make programs that run faster or use less memory.</a:t>
            </a:r>
          </a:p>
          <a:p>
            <a:pPr lvl="1"/>
            <a:r>
              <a:rPr lang="en-US" dirty="0">
                <a:latin typeface="Times New Roman" panose="02020603050405020304" pitchFamily="18" charset="0"/>
                <a:cs typeface="Times New Roman" panose="02020603050405020304" pitchFamily="18" charset="0"/>
              </a:rPr>
              <a:t>Understand how to approach complex problems and solve them in a systematic way.</a:t>
            </a:r>
          </a:p>
        </p:txBody>
      </p:sp>
    </p:spTree>
    <p:extLst>
      <p:ext uri="{BB962C8B-B14F-4D97-AF65-F5344CB8AC3E}">
        <p14:creationId xmlns:p14="http://schemas.microsoft.com/office/powerpoint/2010/main" val="2999031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8660-34C2-3C71-FB7D-B5E112E99813}"/>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Where is Data Structures and Algorithms Needed?</a:t>
            </a:r>
          </a:p>
        </p:txBody>
      </p:sp>
      <p:sp>
        <p:nvSpPr>
          <p:cNvPr id="3" name="Content Placeholder 2">
            <a:extLst>
              <a:ext uri="{FF2B5EF4-FFF2-40B4-BE49-F238E27FC236}">
                <a16:creationId xmlns:a16="http://schemas.microsoft.com/office/drawing/2014/main" id="{A4308AFF-96A4-EDF6-9623-580375A96FF6}"/>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Data Structures and Algorithms (DSA) are used in virtually every software system, from operating systems to web applications:</a:t>
            </a:r>
          </a:p>
          <a:p>
            <a:pPr lvl="1"/>
            <a:r>
              <a:rPr lang="en-US" dirty="0">
                <a:latin typeface="Times New Roman" panose="02020603050405020304" pitchFamily="18" charset="0"/>
                <a:cs typeface="Times New Roman" panose="02020603050405020304" pitchFamily="18" charset="0"/>
              </a:rPr>
              <a:t>For managing large amounts of data, such as in a social network or a search engine.</a:t>
            </a:r>
          </a:p>
          <a:p>
            <a:pPr lvl="1"/>
            <a:r>
              <a:rPr lang="en-US" dirty="0">
                <a:latin typeface="Times New Roman" panose="02020603050405020304" pitchFamily="18" charset="0"/>
                <a:cs typeface="Times New Roman" panose="02020603050405020304" pitchFamily="18" charset="0"/>
              </a:rPr>
              <a:t>For scheduling tasks, to decide which task a computer should do first.</a:t>
            </a:r>
          </a:p>
          <a:p>
            <a:pPr lvl="1"/>
            <a:r>
              <a:rPr lang="en-US" dirty="0">
                <a:latin typeface="Times New Roman" panose="02020603050405020304" pitchFamily="18" charset="0"/>
                <a:cs typeface="Times New Roman" panose="02020603050405020304" pitchFamily="18" charset="0"/>
              </a:rPr>
              <a:t>For planning routes, like in a GPS system to find the shortest path from A to B.</a:t>
            </a:r>
          </a:p>
          <a:p>
            <a:pPr lvl="1"/>
            <a:r>
              <a:rPr lang="en-US" dirty="0">
                <a:latin typeface="Times New Roman" panose="02020603050405020304" pitchFamily="18" charset="0"/>
                <a:cs typeface="Times New Roman" panose="02020603050405020304" pitchFamily="18" charset="0"/>
              </a:rPr>
              <a:t>For optimizing processes, such as arranging tasks so they can be completed as quickly as possible.</a:t>
            </a:r>
          </a:p>
          <a:p>
            <a:pPr lvl="1"/>
            <a:r>
              <a:rPr lang="en-US" dirty="0">
                <a:latin typeface="Times New Roman" panose="02020603050405020304" pitchFamily="18" charset="0"/>
                <a:cs typeface="Times New Roman" panose="02020603050405020304" pitchFamily="18" charset="0"/>
              </a:rPr>
              <a:t>For solving complex problems: From finding the best way to pack a truck to making a computer 'learn' from data.</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720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CF46-3CC2-06BB-68BE-D2C3FA1B1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8F73B-449F-7676-09B4-6DE7153EFF78}"/>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Where is Data Structures and Algorithms Needed?</a:t>
            </a:r>
          </a:p>
        </p:txBody>
      </p:sp>
      <p:sp>
        <p:nvSpPr>
          <p:cNvPr id="3" name="Content Placeholder 2">
            <a:extLst>
              <a:ext uri="{FF2B5EF4-FFF2-40B4-BE49-F238E27FC236}">
                <a16:creationId xmlns:a16="http://schemas.microsoft.com/office/drawing/2014/main" id="{E2282970-B0BF-011F-29AB-88F0EAE11EFA}"/>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DSA is fundamental in nearly every part of the software world:</a:t>
            </a:r>
          </a:p>
          <a:p>
            <a:pPr lvl="1"/>
            <a:r>
              <a:rPr lang="en-US" dirty="0">
                <a:latin typeface="Times New Roman" panose="02020603050405020304" pitchFamily="18" charset="0"/>
                <a:cs typeface="Times New Roman" panose="02020603050405020304" pitchFamily="18" charset="0"/>
              </a:rPr>
              <a:t>Operating Systems</a:t>
            </a:r>
          </a:p>
          <a:p>
            <a:pPr lvl="1"/>
            <a:r>
              <a:rPr lang="en-US" dirty="0">
                <a:latin typeface="Times New Roman" panose="02020603050405020304" pitchFamily="18" charset="0"/>
                <a:cs typeface="Times New Roman" panose="02020603050405020304" pitchFamily="18" charset="0"/>
              </a:rPr>
              <a:t>Database Systems</a:t>
            </a:r>
          </a:p>
          <a:p>
            <a:pPr lvl="1"/>
            <a:r>
              <a:rPr lang="en-US" dirty="0">
                <a:latin typeface="Times New Roman" panose="02020603050405020304" pitchFamily="18" charset="0"/>
                <a:cs typeface="Times New Roman" panose="02020603050405020304" pitchFamily="18" charset="0"/>
              </a:rPr>
              <a:t>Web Applications</a:t>
            </a:r>
          </a:p>
          <a:p>
            <a:pPr lvl="1"/>
            <a:r>
              <a:rPr lang="en-US" dirty="0">
                <a:latin typeface="Times New Roman" panose="02020603050405020304" pitchFamily="18" charset="0"/>
                <a:cs typeface="Times New Roman" panose="02020603050405020304" pitchFamily="18" charset="0"/>
              </a:rPr>
              <a:t>Machine Learning</a:t>
            </a:r>
          </a:p>
          <a:p>
            <a:pPr lvl="1"/>
            <a:r>
              <a:rPr lang="en-US" dirty="0">
                <a:latin typeface="Times New Roman" panose="02020603050405020304" pitchFamily="18" charset="0"/>
                <a:cs typeface="Times New Roman" panose="02020603050405020304" pitchFamily="18" charset="0"/>
              </a:rPr>
              <a:t>Video Games</a:t>
            </a:r>
          </a:p>
          <a:p>
            <a:pPr lvl="1"/>
            <a:r>
              <a:rPr lang="en-US" dirty="0">
                <a:latin typeface="Times New Roman" panose="02020603050405020304" pitchFamily="18" charset="0"/>
                <a:cs typeface="Times New Roman" panose="02020603050405020304" pitchFamily="18" charset="0"/>
              </a:rPr>
              <a:t>Cryptographic Systems</a:t>
            </a:r>
          </a:p>
          <a:p>
            <a:pPr lvl="1"/>
            <a:r>
              <a:rPr lang="en-US" dirty="0">
                <a:latin typeface="Times New Roman" panose="02020603050405020304" pitchFamily="18" charset="0"/>
                <a:cs typeface="Times New Roman" panose="02020603050405020304" pitchFamily="18" charset="0"/>
              </a:rPr>
              <a:t>Data Analysis</a:t>
            </a:r>
          </a:p>
          <a:p>
            <a:pPr lvl="1"/>
            <a:r>
              <a:rPr lang="en-US" dirty="0">
                <a:latin typeface="Times New Roman" panose="02020603050405020304" pitchFamily="18" charset="0"/>
                <a:cs typeface="Times New Roman" panose="02020603050405020304" pitchFamily="18" charset="0"/>
              </a:rPr>
              <a:t>Search Engines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539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B69D7-B3E7-8BEA-7B6F-2A4721E45A2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Theory and Terminology</a:t>
            </a:r>
          </a:p>
        </p:txBody>
      </p:sp>
      <p:graphicFrame>
        <p:nvGraphicFramePr>
          <p:cNvPr id="4" name="Content Placeholder 3">
            <a:extLst>
              <a:ext uri="{FF2B5EF4-FFF2-40B4-BE49-F238E27FC236}">
                <a16:creationId xmlns:a16="http://schemas.microsoft.com/office/drawing/2014/main" id="{B69CA175-C13A-EAE7-25B1-37A0569C6B5F}"/>
              </a:ext>
            </a:extLst>
          </p:cNvPr>
          <p:cNvGraphicFramePr>
            <a:graphicFrameLocks noGrp="1"/>
          </p:cNvGraphicFramePr>
          <p:nvPr>
            <p:ph idx="1"/>
            <p:extLst>
              <p:ext uri="{D42A27DB-BD31-4B8C-83A1-F6EECF244321}">
                <p14:modId xmlns:p14="http://schemas.microsoft.com/office/powerpoint/2010/main" val="4264137059"/>
              </p:ext>
            </p:extLst>
          </p:nvPr>
        </p:nvGraphicFramePr>
        <p:xfrm>
          <a:off x="838201" y="1690688"/>
          <a:ext cx="10082348" cy="4863268"/>
        </p:xfrm>
        <a:graphic>
          <a:graphicData uri="http://schemas.openxmlformats.org/drawingml/2006/table">
            <a:tbl>
              <a:tblPr>
                <a:tableStyleId>{5C22544A-7EE6-4342-B048-85BDC9FD1C3A}</a:tableStyleId>
              </a:tblPr>
              <a:tblGrid>
                <a:gridCol w="2013560">
                  <a:extLst>
                    <a:ext uri="{9D8B030D-6E8A-4147-A177-3AD203B41FA5}">
                      <a16:colId xmlns:a16="http://schemas.microsoft.com/office/drawing/2014/main" val="1169993883"/>
                    </a:ext>
                  </a:extLst>
                </a:gridCol>
                <a:gridCol w="8068788">
                  <a:extLst>
                    <a:ext uri="{9D8B030D-6E8A-4147-A177-3AD203B41FA5}">
                      <a16:colId xmlns:a16="http://schemas.microsoft.com/office/drawing/2014/main" val="604855078"/>
                    </a:ext>
                  </a:extLst>
                </a:gridCol>
              </a:tblGrid>
              <a:tr h="32173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Term</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Description</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441050824"/>
                  </a:ext>
                </a:extLst>
              </a:tr>
              <a:tr h="32173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Algorithm</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 set of step-by-step instructions to solve a specific problem.</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2165187842"/>
                  </a:ext>
                </a:extLst>
              </a:tr>
              <a:tr h="49722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Data Structure</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 way of organizing data so it can be used efficiently. Common data structures include arrays, linked lists, and binary trees.</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1994234900"/>
                  </a:ext>
                </a:extLst>
              </a:tr>
              <a:tr h="49722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Time Complexity</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 measure of the amount of time an algorithm takes to run, depending on the amount of data the algorithm is working on.</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2971069167"/>
                  </a:ext>
                </a:extLst>
              </a:tr>
              <a:tr h="49722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Space Complexity</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dirty="0">
                          <a:effectLst/>
                          <a:latin typeface="Times New Roman" panose="02020603050405020304" pitchFamily="18" charset="0"/>
                          <a:cs typeface="Times New Roman" panose="02020603050405020304" pitchFamily="18" charset="0"/>
                        </a:rPr>
                        <a:t>A measure of the amount of memory an algorithm uses, depending on the amount of data the algorithm is working on.</a:t>
                      </a:r>
                      <a:endParaRPr lang="en-US" sz="1400" b="0" i="0" dirty="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1665151237"/>
                  </a:ext>
                </a:extLst>
              </a:tr>
              <a:tr h="67271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Big O Notation</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dirty="0">
                          <a:effectLst/>
                          <a:latin typeface="Times New Roman" panose="02020603050405020304" pitchFamily="18" charset="0"/>
                          <a:cs typeface="Times New Roman" panose="02020603050405020304" pitchFamily="18" charset="0"/>
                        </a:rPr>
                        <a:t>A mathematical notation that describes the limiting behavior of a function when the argument tends towards a particular value or infinity. Used in this tutorial to describe the time complexity of an algorithm.</a:t>
                      </a:r>
                      <a:endParaRPr lang="en-US" sz="1400" b="0" i="0" dirty="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4068091598"/>
                  </a:ext>
                </a:extLst>
              </a:tr>
              <a:tr h="32173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Recursion</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 programming technique where a function calls itself.</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1621877006"/>
                  </a:ext>
                </a:extLst>
              </a:tr>
              <a:tr h="848198">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Divide and Conquer</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A method of solving complex problems by breaking them into smaller, more manageable sub-problems, solving the sub-problems, and combining the solutions. Recursion is often used when using this method in an algorithm.</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3687767766"/>
                  </a:ext>
                </a:extLst>
              </a:tr>
              <a:tr h="497220">
                <a:tc>
                  <a:txBody>
                    <a:bodyPr/>
                    <a:lstStyle/>
                    <a:p>
                      <a:pPr marL="0" marR="0" algn="l" fontAlgn="t">
                        <a:spcBef>
                          <a:spcPts val="1500"/>
                        </a:spcBef>
                        <a:spcAft>
                          <a:spcPts val="1500"/>
                        </a:spcAft>
                        <a:buNone/>
                      </a:pPr>
                      <a:r>
                        <a:rPr lang="en-US" sz="1400">
                          <a:effectLst/>
                          <a:latin typeface="Times New Roman" panose="02020603050405020304" pitchFamily="18" charset="0"/>
                          <a:cs typeface="Times New Roman" panose="02020603050405020304" pitchFamily="18" charset="0"/>
                        </a:rPr>
                        <a:t>Brute Force</a:t>
                      </a:r>
                      <a:endParaRPr lang="en-US" sz="1400" b="0" i="0">
                        <a:solidFill>
                          <a:srgbClr val="000000"/>
                        </a:solidFill>
                        <a:effectLst/>
                        <a:latin typeface="Times New Roman" panose="02020603050405020304" pitchFamily="18" charset="0"/>
                        <a:cs typeface="Times New Roman" panose="02020603050405020304" pitchFamily="18" charset="0"/>
                      </a:endParaRPr>
                    </a:p>
                  </a:txBody>
                  <a:tcPr marL="142201" marR="71100" marT="71100" marB="71100"/>
                </a:tc>
                <a:tc>
                  <a:txBody>
                    <a:bodyPr/>
                    <a:lstStyle/>
                    <a:p>
                      <a:pPr marL="0" marR="0" algn="l" fontAlgn="t">
                        <a:spcBef>
                          <a:spcPts val="1500"/>
                        </a:spcBef>
                        <a:spcAft>
                          <a:spcPts val="1500"/>
                        </a:spcAft>
                        <a:buNone/>
                      </a:pPr>
                      <a:r>
                        <a:rPr lang="en-US" sz="1400" dirty="0">
                          <a:effectLst/>
                          <a:latin typeface="Times New Roman" panose="02020603050405020304" pitchFamily="18" charset="0"/>
                          <a:cs typeface="Times New Roman" panose="02020603050405020304" pitchFamily="18" charset="0"/>
                        </a:rPr>
                        <a:t>A simple and straight forward way an algorithm can work by simply trying all possible solutions and then choosing the best one.</a:t>
                      </a:r>
                      <a:endParaRPr lang="en-US" sz="1400" b="0" i="0" dirty="0">
                        <a:solidFill>
                          <a:srgbClr val="000000"/>
                        </a:solidFill>
                        <a:effectLst/>
                        <a:latin typeface="Times New Roman" panose="02020603050405020304" pitchFamily="18" charset="0"/>
                        <a:cs typeface="Times New Roman" panose="02020603050405020304" pitchFamily="18" charset="0"/>
                      </a:endParaRPr>
                    </a:p>
                  </a:txBody>
                  <a:tcPr marL="71100" marR="71100" marT="71100" marB="71100"/>
                </a:tc>
                <a:extLst>
                  <a:ext uri="{0D108BD9-81ED-4DB2-BD59-A6C34878D82A}">
                    <a16:rowId xmlns:a16="http://schemas.microsoft.com/office/drawing/2014/main" val="3173981327"/>
                  </a:ext>
                </a:extLst>
              </a:tr>
            </a:tbl>
          </a:graphicData>
        </a:graphic>
      </p:graphicFrame>
    </p:spTree>
    <p:extLst>
      <p:ext uri="{BB962C8B-B14F-4D97-AF65-F5344CB8AC3E}">
        <p14:creationId xmlns:p14="http://schemas.microsoft.com/office/powerpoint/2010/main" val="2749704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7DD2-D6CA-F458-6150-9CB31A6B752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Time </a:t>
            </a:r>
            <a:r>
              <a:rPr lang="en-US" dirty="0" err="1">
                <a:latin typeface="Times New Roman" panose="02020603050405020304" pitchFamily="18" charset="0"/>
                <a:cs typeface="Times New Roman" panose="02020603050405020304" pitchFamily="18" charset="0"/>
              </a:rPr>
              <a:t>Coplexity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D22D1B-D490-981E-8639-D4D96E5B4BAD}"/>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Runtime</a:t>
            </a:r>
          </a:p>
          <a:p>
            <a:r>
              <a:rPr lang="en-US" dirty="0">
                <a:latin typeface="Times New Roman" panose="02020603050405020304" pitchFamily="18" charset="0"/>
                <a:cs typeface="Times New Roman" panose="02020603050405020304" pitchFamily="18" charset="0"/>
              </a:rPr>
              <a:t>To fully understand algorithms we must understand how to evaluate the time an algorithm needs to do its job, the runtime.</a:t>
            </a:r>
          </a:p>
          <a:p>
            <a:r>
              <a:rPr lang="en-US" dirty="0">
                <a:latin typeface="Times New Roman" panose="02020603050405020304" pitchFamily="18" charset="0"/>
                <a:cs typeface="Times New Roman" panose="02020603050405020304" pitchFamily="18" charset="0"/>
              </a:rPr>
              <a:t>Exploring the runtime of algorithms is important because using an inefficient algorithm could make our program slow or even unworkable.</a:t>
            </a:r>
          </a:p>
          <a:p>
            <a:r>
              <a:rPr lang="en-US" dirty="0">
                <a:latin typeface="Times New Roman" panose="02020603050405020304" pitchFamily="18" charset="0"/>
                <a:cs typeface="Times New Roman" panose="02020603050405020304" pitchFamily="18" charset="0"/>
              </a:rPr>
              <a:t>By understanding algorithm runtime we can choose the right algorithm for our need, and we can make our programs run faster and handle larger amounts of data effectively.</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862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2840E-1DD1-7972-8416-8DEA82FB0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71759-225D-71FC-F66D-8E34A4EE432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Time </a:t>
            </a:r>
            <a:r>
              <a:rPr lang="en-US" dirty="0" err="1">
                <a:latin typeface="Times New Roman" panose="02020603050405020304" pitchFamily="18" charset="0"/>
                <a:cs typeface="Times New Roman" panose="02020603050405020304" pitchFamily="18" charset="0"/>
              </a:rPr>
              <a:t>Coplexity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CCDC731-533D-E2CB-134E-C8E087CF84F5}"/>
              </a:ext>
            </a:extLst>
          </p:cNvPr>
          <p:cNvSpPr>
            <a:spLocks noGrp="1"/>
          </p:cNvSpPr>
          <p:nvPr>
            <p:ph idx="1"/>
          </p:nvPr>
        </p:nvSpPr>
        <p:spPr/>
        <p:txBody>
          <a:bodyPr>
            <a:normAutofit fontScale="85000" lnSpcReduction="20000"/>
          </a:bodyPr>
          <a:lstStyle/>
          <a:p>
            <a:pPr marL="0" indent="0">
              <a:buNone/>
            </a:pPr>
            <a:r>
              <a:rPr lang="en-US" dirty="0">
                <a:latin typeface="Times New Roman" panose="02020603050405020304" pitchFamily="18" charset="0"/>
                <a:cs typeface="Times New Roman" panose="02020603050405020304" pitchFamily="18" charset="0"/>
              </a:rPr>
              <a:t>Actual Runtime</a:t>
            </a:r>
          </a:p>
          <a:p>
            <a:r>
              <a:rPr lang="en-US" dirty="0">
                <a:latin typeface="Times New Roman" panose="02020603050405020304" pitchFamily="18" charset="0"/>
                <a:cs typeface="Times New Roman" panose="02020603050405020304" pitchFamily="18" charset="0"/>
              </a:rPr>
              <a:t>When considering the runtime for different algorithms, we will </a:t>
            </a:r>
            <a:r>
              <a:rPr lang="en-US" b="1"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look at the actual time an implemented algorithm uses to run, and here is why.</a:t>
            </a:r>
          </a:p>
          <a:p>
            <a:r>
              <a:rPr lang="en-US" dirty="0">
                <a:latin typeface="Times New Roman" panose="02020603050405020304" pitchFamily="18" charset="0"/>
                <a:cs typeface="Times New Roman" panose="02020603050405020304" pitchFamily="18" charset="0"/>
              </a:rPr>
              <a:t>If we implement an algorithm in a programming language, and run that program, the actual time it will use depends on many factors:</a:t>
            </a:r>
          </a:p>
          <a:p>
            <a:pPr lvl="1"/>
            <a:r>
              <a:rPr lang="en-US" dirty="0">
                <a:latin typeface="Times New Roman" panose="02020603050405020304" pitchFamily="18" charset="0"/>
                <a:cs typeface="Times New Roman" panose="02020603050405020304" pitchFamily="18" charset="0"/>
              </a:rPr>
              <a:t>the programming language used to implement the algorithm</a:t>
            </a:r>
          </a:p>
          <a:p>
            <a:pPr lvl="1"/>
            <a:r>
              <a:rPr lang="en-US" dirty="0">
                <a:latin typeface="Times New Roman" panose="02020603050405020304" pitchFamily="18" charset="0"/>
                <a:cs typeface="Times New Roman" panose="02020603050405020304" pitchFamily="18" charset="0"/>
              </a:rPr>
              <a:t>how the programmer writes the program for the algorithm</a:t>
            </a:r>
          </a:p>
          <a:p>
            <a:pPr lvl="1"/>
            <a:r>
              <a:rPr lang="en-US" dirty="0">
                <a:latin typeface="Times New Roman" panose="02020603050405020304" pitchFamily="18" charset="0"/>
                <a:cs typeface="Times New Roman" panose="02020603050405020304" pitchFamily="18" charset="0"/>
              </a:rPr>
              <a:t>the compiler or interpreter used so that the implemented algorithm can run</a:t>
            </a:r>
          </a:p>
          <a:p>
            <a:pPr lvl="1"/>
            <a:r>
              <a:rPr lang="en-US" dirty="0">
                <a:latin typeface="Times New Roman" panose="02020603050405020304" pitchFamily="18" charset="0"/>
                <a:cs typeface="Times New Roman" panose="02020603050405020304" pitchFamily="18" charset="0"/>
              </a:rPr>
              <a:t>the hardware on the computer the algorithm is running on</a:t>
            </a:r>
          </a:p>
          <a:p>
            <a:pPr lvl="1"/>
            <a:r>
              <a:rPr lang="en-US" dirty="0">
                <a:latin typeface="Times New Roman" panose="02020603050405020304" pitchFamily="18" charset="0"/>
                <a:cs typeface="Times New Roman" panose="02020603050405020304" pitchFamily="18" charset="0"/>
              </a:rPr>
              <a:t>the operating system and other tasks going on </a:t>
            </a:r>
            <a:r>
              <a:rPr lang="en-US" dirty="0" err="1">
                <a:latin typeface="Times New Roman" panose="02020603050405020304" pitchFamily="18" charset="0"/>
                <a:cs typeface="Times New Roman" panose="02020603050405020304" pitchFamily="18" charset="0"/>
              </a:rPr>
              <a:t>on</a:t>
            </a:r>
            <a:r>
              <a:rPr lang="en-US" dirty="0">
                <a:latin typeface="Times New Roman" panose="02020603050405020304" pitchFamily="18" charset="0"/>
                <a:cs typeface="Times New Roman" panose="02020603050405020304" pitchFamily="18" charset="0"/>
              </a:rPr>
              <a:t> the computer</a:t>
            </a:r>
          </a:p>
          <a:p>
            <a:pPr lvl="1"/>
            <a:r>
              <a:rPr lang="en-US" dirty="0">
                <a:latin typeface="Times New Roman" panose="02020603050405020304" pitchFamily="18" charset="0"/>
                <a:cs typeface="Times New Roman" panose="02020603050405020304" pitchFamily="18" charset="0"/>
              </a:rPr>
              <a:t>the amount of data the algorithm is working on</a:t>
            </a:r>
          </a:p>
          <a:p>
            <a:r>
              <a:rPr lang="en-US" dirty="0">
                <a:latin typeface="Times New Roman" panose="02020603050405020304" pitchFamily="18" charset="0"/>
                <a:cs typeface="Times New Roman" panose="02020603050405020304" pitchFamily="18" charset="0"/>
              </a:rPr>
              <a:t>With all these different factors playing a part in the actual runtime for an algorithm, how can we know if one algorithm is faster than another? We need to find a better measure of runtime.</a:t>
            </a:r>
          </a:p>
        </p:txBody>
      </p:sp>
    </p:spTree>
    <p:extLst>
      <p:ext uri="{BB962C8B-B14F-4D97-AF65-F5344CB8AC3E}">
        <p14:creationId xmlns:p14="http://schemas.microsoft.com/office/powerpoint/2010/main" val="38309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7EBD3-4F12-EB36-8829-F1264AFD8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74BD66-C80C-8D3A-CE5E-E7764F86310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Time </a:t>
            </a:r>
            <a:r>
              <a:rPr lang="en-US" dirty="0" err="1">
                <a:latin typeface="Times New Roman" panose="02020603050405020304" pitchFamily="18" charset="0"/>
                <a:cs typeface="Times New Roman" panose="02020603050405020304" pitchFamily="18" charset="0"/>
              </a:rPr>
              <a:t>Coplexity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C96A7B-8C94-3780-0830-82DA8777EF54}"/>
              </a:ext>
            </a:extLst>
          </p:cNvPr>
          <p:cNvSpPr>
            <a:spLocks noGrp="1"/>
          </p:cNvSpPr>
          <p:nvPr>
            <p:ph idx="1"/>
          </p:nvPr>
        </p:nvSpPr>
        <p:spPr>
          <a:xfrm>
            <a:off x="254000" y="1825625"/>
            <a:ext cx="6769100" cy="4905374"/>
          </a:xfrm>
        </p:spPr>
        <p:txBody>
          <a:bodyPr>
            <a:normAutofit/>
          </a:bodyPr>
          <a:lstStyle/>
          <a:p>
            <a:r>
              <a:rPr lang="en-US" sz="1600" dirty="0">
                <a:latin typeface="Times New Roman" panose="02020603050405020304" pitchFamily="18" charset="0"/>
                <a:cs typeface="Times New Roman" panose="02020603050405020304" pitchFamily="18" charset="0"/>
              </a:rPr>
              <a:t>To evaluate and compare different algorithms, instead of looking at the actual runtime for an algorithm, it makes more sense to use something called time complexity.</a:t>
            </a:r>
          </a:p>
          <a:p>
            <a:r>
              <a:rPr lang="en-US" sz="1600" dirty="0">
                <a:latin typeface="Times New Roman" panose="02020603050405020304" pitchFamily="18" charset="0"/>
                <a:cs typeface="Times New Roman" panose="02020603050405020304" pitchFamily="18" charset="0"/>
              </a:rPr>
              <a:t>Time complexity is more abstract than actual runtime, and does not consider factors such as programming language or hardware.</a:t>
            </a:r>
          </a:p>
          <a:p>
            <a:r>
              <a:rPr lang="en-US" sz="1600" dirty="0">
                <a:latin typeface="Times New Roman" panose="02020603050405020304" pitchFamily="18" charset="0"/>
                <a:cs typeface="Times New Roman" panose="02020603050405020304" pitchFamily="18" charset="0"/>
              </a:rPr>
              <a:t>Time complexity is the number of operations needed to run an algorithm on large amounts of data. And the number of operations can be considered as time because the computer uses some time for each operation.</a:t>
            </a:r>
          </a:p>
          <a:p>
            <a:r>
              <a:rPr lang="en-US" sz="1600" dirty="0">
                <a:latin typeface="Times New Roman" panose="02020603050405020304" pitchFamily="18" charset="0"/>
                <a:cs typeface="Times New Roman" panose="02020603050405020304" pitchFamily="18" charset="0"/>
              </a:rPr>
              <a:t>For example, in the algorithm that finds the lowest value in an array, each value in the array must be compared one time. Every such comparison can be considered an operation, and each operation takes a certain amount of time. So the total time the algorithm needs to find the lowest value depends on the number of values in the array.</a:t>
            </a:r>
          </a:p>
          <a:p>
            <a:r>
              <a:rPr lang="en-US" sz="1600" dirty="0">
                <a:latin typeface="Times New Roman" panose="02020603050405020304" pitchFamily="18" charset="0"/>
                <a:cs typeface="Times New Roman" panose="02020603050405020304" pitchFamily="18" charset="0"/>
              </a:rPr>
              <a:t>The time it takes to find the lowest value is therefore linear with the number of values. 100 values results in 100 comparisons, and 5000 values results in 5000 comparisons.</a:t>
            </a:r>
          </a:p>
          <a:p>
            <a:r>
              <a:rPr lang="en-US" sz="1600" dirty="0">
                <a:latin typeface="Times New Roman" panose="02020603050405020304" pitchFamily="18" charset="0"/>
                <a:cs typeface="Times New Roman" panose="02020603050405020304" pitchFamily="18" charset="0"/>
              </a:rPr>
              <a:t>The relationship between time and the number of values in the array is linear, and can be displayed in a graph like this:</a:t>
            </a:r>
          </a:p>
        </p:txBody>
      </p:sp>
      <p:pic>
        <p:nvPicPr>
          <p:cNvPr id="4" name="Picture 3" descr="Time Complexity for finding lowest value">
            <a:extLst>
              <a:ext uri="{FF2B5EF4-FFF2-40B4-BE49-F238E27FC236}">
                <a16:creationId xmlns:a16="http://schemas.microsoft.com/office/drawing/2014/main" id="{458C9504-1613-C6C1-578B-53BC7E405ACD}"/>
              </a:ext>
            </a:extLst>
          </p:cNvPr>
          <p:cNvPicPr>
            <a:picLocks noChangeAspect="1"/>
          </p:cNvPicPr>
          <p:nvPr/>
        </p:nvPicPr>
        <p:blipFill>
          <a:blip r:embed="rId2"/>
          <a:stretch>
            <a:fillRect/>
          </a:stretch>
        </p:blipFill>
        <p:spPr>
          <a:xfrm>
            <a:off x="7376666" y="1825625"/>
            <a:ext cx="3977134" cy="3873832"/>
          </a:xfrm>
          <a:prstGeom prst="rect">
            <a:avLst/>
          </a:prstGeom>
        </p:spPr>
      </p:pic>
    </p:spTree>
    <p:extLst>
      <p:ext uri="{BB962C8B-B14F-4D97-AF65-F5344CB8AC3E}">
        <p14:creationId xmlns:p14="http://schemas.microsoft.com/office/powerpoint/2010/main" val="1720216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C64E-C8B7-6F7C-5DCE-E4EF5628731C}"/>
              </a:ext>
            </a:extLst>
          </p:cNvPr>
          <p:cNvSpPr>
            <a:spLocks noGrp="1"/>
          </p:cNvSpPr>
          <p:nvPr>
            <p:ph type="title"/>
          </p:nvPr>
        </p:nvSpPr>
        <p:spPr/>
        <p:txBody>
          <a:bodyPr/>
          <a:lstStyle/>
          <a:p>
            <a:r>
              <a:rPr lang="en-US" dirty="0"/>
              <a:t>Big O Notation</a:t>
            </a:r>
          </a:p>
        </p:txBody>
      </p:sp>
      <p:sp>
        <p:nvSpPr>
          <p:cNvPr id="3" name="Content Placeholder 2">
            <a:extLst>
              <a:ext uri="{FF2B5EF4-FFF2-40B4-BE49-F238E27FC236}">
                <a16:creationId xmlns:a16="http://schemas.microsoft.com/office/drawing/2014/main" id="{14701764-F771-A5CD-DD2A-5330900B463A}"/>
              </a:ext>
            </a:extLst>
          </p:cNvPr>
          <p:cNvSpPr>
            <a:spLocks noGrp="1"/>
          </p:cNvSpPr>
          <p:nvPr>
            <p:ph idx="1"/>
          </p:nvPr>
        </p:nvSpPr>
        <p:spPr/>
        <p:txBody>
          <a:bodyPr>
            <a:normAutofit/>
          </a:bodyPr>
          <a:lstStyle/>
          <a:p>
            <a:r>
              <a:rPr lang="en-US" dirty="0"/>
              <a:t>In mathematics, Big O notation is used to describe the upper bound of a function.</a:t>
            </a:r>
          </a:p>
          <a:p>
            <a:r>
              <a:rPr lang="en-US" dirty="0"/>
              <a:t>In computer science, Big O notation is used more specifically to find the worst case time complexity for an algorithm.</a:t>
            </a:r>
          </a:p>
          <a:p>
            <a:r>
              <a:rPr lang="en-US" dirty="0"/>
              <a:t>Big O notation uses a capital letter O with parenthesis  O(), and inside the parenthesis there is an expression that indicates the algorithm runtime. Runtime is usually expressed using n, which is the number of values in the data set the algorithm is working on.</a:t>
            </a:r>
          </a:p>
          <a:p>
            <a:endParaRPr lang="en-US" dirty="0"/>
          </a:p>
          <a:p>
            <a:endParaRPr lang="en-US" dirty="0"/>
          </a:p>
        </p:txBody>
      </p:sp>
    </p:spTree>
    <p:extLst>
      <p:ext uri="{BB962C8B-B14F-4D97-AF65-F5344CB8AC3E}">
        <p14:creationId xmlns:p14="http://schemas.microsoft.com/office/powerpoint/2010/main" val="4077770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9CD4F-FA4E-B111-E15E-C1E08B8E1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4EBCE-2C3F-CB75-458F-242D7E7CAFE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Big O Notation</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7D5FCEDB-30F8-4CA6-4A4C-661AC3EB65B1}"/>
                  </a:ext>
                </a:extLst>
              </p:cNvPr>
              <p:cNvGraphicFramePr>
                <a:graphicFrameLocks noGrp="1"/>
              </p:cNvGraphicFramePr>
              <p:nvPr>
                <p:extLst>
                  <p:ext uri="{D42A27DB-BD31-4B8C-83A1-F6EECF244321}">
                    <p14:modId xmlns:p14="http://schemas.microsoft.com/office/powerpoint/2010/main" val="696567611"/>
                  </p:ext>
                </p:extLst>
              </p:nvPr>
            </p:nvGraphicFramePr>
            <p:xfrm>
              <a:off x="635000" y="1574801"/>
              <a:ext cx="11099800" cy="4482816"/>
            </p:xfrm>
            <a:graphic>
              <a:graphicData uri="http://schemas.openxmlformats.org/drawingml/2006/table">
                <a:tbl>
                  <a:tblPr>
                    <a:tableStyleId>{5C22544A-7EE6-4342-B048-85BDC9FD1C3A}</a:tableStyleId>
                  </a:tblPr>
                  <a:tblGrid>
                    <a:gridCol w="2216757">
                      <a:extLst>
                        <a:ext uri="{9D8B030D-6E8A-4147-A177-3AD203B41FA5}">
                          <a16:colId xmlns:a16="http://schemas.microsoft.com/office/drawing/2014/main" val="154304394"/>
                        </a:ext>
                      </a:extLst>
                    </a:gridCol>
                    <a:gridCol w="8883043">
                      <a:extLst>
                        <a:ext uri="{9D8B030D-6E8A-4147-A177-3AD203B41FA5}">
                          <a16:colId xmlns:a16="http://schemas.microsoft.com/office/drawing/2014/main" val="1674235805"/>
                        </a:ext>
                      </a:extLst>
                    </a:gridCol>
                  </a:tblGrid>
                  <a:tr h="373907">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Time Complexity</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a:effectLst/>
                              <a:latin typeface="Times New Roman" panose="02020603050405020304" pitchFamily="18" charset="0"/>
                              <a:cs typeface="Times New Roman" panose="02020603050405020304" pitchFamily="18" charset="0"/>
                            </a:rPr>
                            <a:t>Algorithm</a:t>
                          </a:r>
                          <a:endParaRPr lang="en-US" sz="1200" b="0" i="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692098929"/>
                      </a:ext>
                    </a:extLst>
                  </a:tr>
                  <a:tr h="1038733">
                    <a:tc>
                      <a:txBody>
                        <a:bodyPr/>
                        <a:lstStyle/>
                        <a:p>
                          <a:pPr marL="0" marR="0" algn="l" fontAlgn="t">
                            <a:spcBef>
                              <a:spcPts val="1500"/>
                            </a:spcBef>
                            <a:spcAft>
                              <a:spcPts val="1500"/>
                            </a:spcAft>
                            <a:buNone/>
                          </a:pPr>
                          <a14:m>
                            <m:oMathPara xmlns:m="http://schemas.openxmlformats.org/officeDocument/2006/math">
                              <m:oMath>
                                <m:r>
                                  <a:rPr lang="en-US" sz="2400" smtClean="0">
                                    <a:latin typeface="Cambria Math" panose="02040503050406030204" pitchFamily="18" charset="0"/>
                                  </a:rPr>
                                  <m:t>𝑂</m:t>
                                </m:r>
                                <m:d>
                                  <m:dPr>
                                    <m:ctrlPr>
                                      <a:rPr lang="en-US" sz="2400">
                                        <a:latin typeface="Cambria Math" panose="02040503050406030204" pitchFamily="18" charset="0"/>
                                      </a:rPr>
                                    </m:ctrlPr>
                                  </m:dPr>
                                  <m:e>
                                    <m:r>
                                      <a:rPr lang="en-US" sz="2400">
                                        <a:latin typeface="Cambria Math" panose="02040503050406030204" pitchFamily="18" charset="0"/>
                                      </a:rPr>
                                      <m:t>1</m:t>
                                    </m:r>
                                  </m:e>
                                </m:d>
                              </m:oMath>
                            </m:oMathPara>
                          </a14:m>
                          <a:endParaRPr lang="en-US" sz="1200" b="0" i="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Looking up a specific element in an array, like this for example: print( </a:t>
                          </a:r>
                          <a:r>
                            <a:rPr lang="en-US" sz="1200" dirty="0" err="1">
                              <a:effectLst/>
                              <a:latin typeface="Times New Roman" panose="02020603050405020304" pitchFamily="18" charset="0"/>
                              <a:cs typeface="Times New Roman" panose="02020603050405020304" pitchFamily="18" charset="0"/>
                            </a:rPr>
                            <a:t>my_array</a:t>
                          </a:r>
                          <a:r>
                            <a:rPr lang="en-US" sz="1200" dirty="0">
                              <a:effectLst/>
                              <a:latin typeface="Times New Roman" panose="02020603050405020304" pitchFamily="18" charset="0"/>
                              <a:cs typeface="Times New Roman" panose="02020603050405020304" pitchFamily="18" charset="0"/>
                            </a:rPr>
                            <a:t>[97] )</a:t>
                          </a:r>
                        </a:p>
                        <a:p>
                          <a:pPr marL="0" marR="0" algn="l" fontAlgn="t" latinLnBrk="0">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No matter the size of the array, an element can be looked up directly, it just requires one operation. (This is not really an algorithm by the way, but it can help us to understand how time complexity works.)</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3659617939"/>
                      </a:ext>
                    </a:extLst>
                  </a:tr>
                  <a:tr h="631365">
                    <a:tc>
                      <a:txBody>
                        <a:bodyPr/>
                        <a:lstStyle/>
                        <a:p>
                          <a:pPr marL="0" marR="0" algn="l" fontAlgn="t">
                            <a:spcBef>
                              <a:spcPts val="1500"/>
                            </a:spcBef>
                            <a:spcAft>
                              <a:spcPts val="1500"/>
                            </a:spcAft>
                            <a:buNone/>
                          </a:pPr>
                          <a14:m>
                            <m:oMathPara xmlns:m="http://schemas.openxmlformats.org/officeDocument/2006/math">
                              <m:oMath>
                                <m:r>
                                  <a:rPr lang="en-US" sz="2400" smtClean="0">
                                    <a:latin typeface="Cambria Math" panose="02040503050406030204" pitchFamily="18" charset="0"/>
                                  </a:rPr>
                                  <m:t>𝑂</m:t>
                                </m:r>
                                <m:d>
                                  <m:dPr>
                                    <m:ctrlPr>
                                      <a:rPr lang="en-US" sz="2400">
                                        <a:latin typeface="Cambria Math" panose="02040503050406030204" pitchFamily="18" charset="0"/>
                                      </a:rPr>
                                    </m:ctrlPr>
                                  </m:dPr>
                                  <m:e>
                                    <m:r>
                                      <a:rPr lang="en-US" sz="2400">
                                        <a:latin typeface="Cambria Math" panose="02040503050406030204" pitchFamily="18" charset="0"/>
                                      </a:rPr>
                                      <m:t>𝑛</m:t>
                                    </m:r>
                                  </m:e>
                                </m:d>
                              </m:oMath>
                            </m:oMathPara>
                          </a14:m>
                          <a:endParaRPr lang="en-US" sz="1200" b="0" i="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Finding the lowest value. The algorithm must do </a:t>
                          </a:r>
                          <a14:m>
                            <m:oMath xmlns:m="http://schemas.openxmlformats.org/officeDocument/2006/math">
                              <m:r>
                                <a:rPr lang="en-US" sz="2400" smtClean="0">
                                  <a:latin typeface="Cambria Math" panose="02040503050406030204" pitchFamily="18" charset="0"/>
                                </a:rPr>
                                <m:t>𝑛</m:t>
                              </m:r>
                            </m:oMath>
                          </a14:m>
                          <a:r>
                            <a:rPr lang="en-US" sz="1200" dirty="0">
                              <a:effectLst/>
                              <a:latin typeface="Times New Roman" panose="02020603050405020304" pitchFamily="18" charset="0"/>
                              <a:cs typeface="Times New Roman" panose="02020603050405020304" pitchFamily="18" charset="0"/>
                            </a:rPr>
                            <a:t> operations in an array with </a:t>
                          </a:r>
                          <a14:m>
                            <m:oMath xmlns:m="http://schemas.openxmlformats.org/officeDocument/2006/math">
                              <m:r>
                                <a:rPr lang="en-US" sz="2400" smtClean="0">
                                  <a:latin typeface="Cambria Math" panose="02040503050406030204" pitchFamily="18" charset="0"/>
                                </a:rPr>
                                <m:t>𝑛</m:t>
                              </m:r>
                            </m:oMath>
                          </a14:m>
                          <a:r>
                            <a:rPr lang="en-US" sz="1200" dirty="0">
                              <a:effectLst/>
                              <a:latin typeface="Times New Roman" panose="02020603050405020304" pitchFamily="18" charset="0"/>
                              <a:cs typeface="Times New Roman" panose="02020603050405020304" pitchFamily="18" charset="0"/>
                            </a:rPr>
                            <a:t> values to find the lowest value, because the algorithm must compare each value one time.</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3057375868"/>
                      </a:ext>
                    </a:extLst>
                  </a:tr>
                  <a:tr h="1322913">
                    <a:tc>
                      <a:txBody>
                        <a:bodyPr/>
                        <a:lstStyle/>
                        <a:p>
                          <a:pPr marL="0" marR="0" algn="l" fontAlgn="t">
                            <a:spcBef>
                              <a:spcPts val="1500"/>
                            </a:spcBef>
                            <a:spcAft>
                              <a:spcPts val="1500"/>
                            </a:spcAft>
                            <a:buNone/>
                          </a:pPr>
                          <a14:m>
                            <m:oMathPara xmlns:m="http://schemas.openxmlformats.org/officeDocument/2006/math">
                              <m:oMath>
                                <m:r>
                                  <a:rPr lang="en-US" sz="2400" smtClean="0">
                                    <a:latin typeface="Cambria Math" panose="02040503050406030204" pitchFamily="18" charset="0"/>
                                  </a:rPr>
                                  <m:t>𝑂</m:t>
                                </m:r>
                                <m:d>
                                  <m:dPr>
                                    <m:ctrlPr>
                                      <a:rPr lang="en-US" sz="2400" i="1">
                                        <a:latin typeface="Cambria Math" panose="02040503050406030204" pitchFamily="18" charset="0"/>
                                      </a:rPr>
                                    </m:ctrlPr>
                                  </m:dPr>
                                  <m:e>
                                    <m:sSup>
                                      <m:sSupPr>
                                        <m:ctrlPr>
                                          <a:rPr lang="en-US" sz="2400">
                                            <a:latin typeface="Cambria Math" panose="02040503050406030204" pitchFamily="18" charset="0"/>
                                          </a:rPr>
                                        </m:ctrlPr>
                                      </m:sSupPr>
                                      <m:e>
                                        <m:r>
                                          <a:rPr lang="en-US" sz="2400">
                                            <a:latin typeface="Cambria Math" panose="02040503050406030204" pitchFamily="18" charset="0"/>
                                          </a:rPr>
                                          <m:t>𝑛</m:t>
                                        </m:r>
                                      </m:e>
                                      <m:sup>
                                        <m:r>
                                          <a:rPr lang="en-US" sz="2400">
                                            <a:latin typeface="Cambria Math" panose="02040503050406030204" pitchFamily="18" charset="0"/>
                                          </a:rPr>
                                          <m:t>2</m:t>
                                        </m:r>
                                      </m:sup>
                                    </m:sSup>
                                  </m:e>
                                </m:d>
                              </m:oMath>
                            </m:oMathPara>
                          </a14:m>
                          <a:endParaRPr lang="en-US" sz="1200" b="0" i="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Bubble sort, Selection sort and Insertion sort are algorithms with this time complexity. The reason for their time complexities are explained on the pages for these algorithms.</a:t>
                          </a:r>
                        </a:p>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Large data sets slows down these algorithms significantly. With just an increase in </a:t>
                          </a:r>
                          <a14:m>
                            <m:oMath xmlns:m="http://schemas.openxmlformats.org/officeDocument/2006/math">
                              <m:r>
                                <a:rPr lang="en-US" sz="2400" smtClean="0">
                                  <a:latin typeface="Cambria Math" panose="02040503050406030204" pitchFamily="18" charset="0"/>
                                </a:rPr>
                                <m:t>𝑛</m:t>
                              </m:r>
                            </m:oMath>
                          </a14:m>
                          <a:r>
                            <a:rPr lang="en-US" sz="1200" dirty="0">
                              <a:effectLst/>
                              <a:latin typeface="Times New Roman" panose="02020603050405020304" pitchFamily="18" charset="0"/>
                              <a:cs typeface="Times New Roman" panose="02020603050405020304" pitchFamily="18" charset="0"/>
                            </a:rPr>
                            <a:t> from 100 to 200 values, the number of operations can increase by as much as 30000!</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918777809"/>
                      </a:ext>
                    </a:extLst>
                  </a:tr>
                  <a:tr h="911965">
                    <a:tc>
                      <a:txBody>
                        <a:bodyPr/>
                        <a:lstStyle/>
                        <a:p>
                          <a:pPr marL="0" marR="0" algn="l" fontAlgn="t">
                            <a:spcBef>
                              <a:spcPts val="1500"/>
                            </a:spcBef>
                            <a:spcAft>
                              <a:spcPts val="1500"/>
                            </a:spcAft>
                            <a:buNone/>
                          </a:pPr>
                          <a14:m>
                            <m:oMathPara xmlns:m="http://schemas.openxmlformats.org/officeDocument/2006/math">
                              <m:oMath>
                                <m:r>
                                  <a:rPr lang="en-US" sz="2400" smtClean="0">
                                    <a:latin typeface="Cambria Math" panose="02040503050406030204" pitchFamily="18" charset="0"/>
                                  </a:rPr>
                                  <m:t>𝑂</m:t>
                                </m:r>
                                <m:d>
                                  <m:dPr>
                                    <m:ctrlPr>
                                      <a:rPr lang="en-US" sz="2400">
                                        <a:latin typeface="Cambria Math" panose="02040503050406030204" pitchFamily="18" charset="0"/>
                                      </a:rPr>
                                    </m:ctrlPr>
                                  </m:dPr>
                                  <m:e>
                                    <m:r>
                                      <a:rPr lang="en-US" sz="2400">
                                        <a:latin typeface="Cambria Math" panose="02040503050406030204" pitchFamily="18" charset="0"/>
                                      </a:rPr>
                                      <m:t>𝑛</m:t>
                                    </m:r>
                                    <m:func>
                                      <m:funcPr>
                                        <m:ctrlPr>
                                          <a:rPr lang="en-US" sz="2400">
                                            <a:latin typeface="Cambria Math" panose="02040503050406030204" pitchFamily="18" charset="0"/>
                                          </a:rPr>
                                        </m:ctrlPr>
                                      </m:funcPr>
                                      <m:fName>
                                        <m:r>
                                          <m:rPr>
                                            <m:sty m:val="p"/>
                                          </m:rPr>
                                          <a:rPr lang="en-US" sz="2400">
                                            <a:latin typeface="Cambria Math" panose="02040503050406030204" pitchFamily="18" charset="0"/>
                                          </a:rPr>
                                          <m:t>log</m:t>
                                        </m:r>
                                      </m:fName>
                                      <m:e>
                                        <m:r>
                                          <a:rPr lang="en-US" sz="2400">
                                            <a:latin typeface="Cambria Math" panose="02040503050406030204" pitchFamily="18" charset="0"/>
                                          </a:rPr>
                                          <m:t>𝑛</m:t>
                                        </m:r>
                                      </m:e>
                                    </m:func>
                                  </m:e>
                                </m:d>
                              </m:oMath>
                            </m:oMathPara>
                          </a14:m>
                          <a:endParaRPr lang="en-US" sz="1200" b="0" i="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The Quicksort algorithm is faster on average than the three sorting algorithms mentioned above, with </a:t>
                          </a:r>
                          <a14:m>
                            <m:oMath xmlns:m="http://schemas.openxmlformats.org/officeDocument/2006/math">
                              <m:r>
                                <a:rPr lang="en-US" sz="2400" smtClean="0">
                                  <a:latin typeface="Cambria Math" panose="02040503050406030204" pitchFamily="18" charset="0"/>
                                </a:rPr>
                                <m:t>𝑂</m:t>
                              </m:r>
                              <m:d>
                                <m:dPr>
                                  <m:ctrlPr>
                                    <a:rPr lang="en-US" sz="2400">
                                      <a:latin typeface="Cambria Math" panose="02040503050406030204" pitchFamily="18" charset="0"/>
                                    </a:rPr>
                                  </m:ctrlPr>
                                </m:dPr>
                                <m:e>
                                  <m:r>
                                    <a:rPr lang="en-US" sz="2400">
                                      <a:latin typeface="Cambria Math" panose="02040503050406030204" pitchFamily="18" charset="0"/>
                                    </a:rPr>
                                    <m:t>𝑛</m:t>
                                  </m:r>
                                  <m:func>
                                    <m:funcPr>
                                      <m:ctrlPr>
                                        <a:rPr lang="en-US" sz="2400">
                                          <a:latin typeface="Cambria Math" panose="02040503050406030204" pitchFamily="18" charset="0"/>
                                        </a:rPr>
                                      </m:ctrlPr>
                                    </m:funcPr>
                                    <m:fName>
                                      <m:r>
                                        <m:rPr>
                                          <m:sty m:val="p"/>
                                        </m:rPr>
                                        <a:rPr lang="en-US" sz="2400">
                                          <a:latin typeface="Cambria Math" panose="02040503050406030204" pitchFamily="18" charset="0"/>
                                        </a:rPr>
                                        <m:t>log</m:t>
                                      </m:r>
                                    </m:fName>
                                    <m:e>
                                      <m:r>
                                        <a:rPr lang="en-US" sz="2400">
                                          <a:latin typeface="Cambria Math" panose="02040503050406030204" pitchFamily="18" charset="0"/>
                                        </a:rPr>
                                        <m:t>𝑛</m:t>
                                      </m:r>
                                    </m:e>
                                  </m:func>
                                </m:e>
                              </m:d>
                            </m:oMath>
                          </a14:m>
                          <a:r>
                            <a:rPr lang="en-US" sz="1200" dirty="0">
                              <a:effectLst/>
                              <a:latin typeface="Times New Roman" panose="02020603050405020304" pitchFamily="18" charset="0"/>
                              <a:cs typeface="Times New Roman" panose="02020603050405020304" pitchFamily="18" charset="0"/>
                            </a:rPr>
                            <a:t> being the average and not the worst case time. Worst case time for Quicksort is also </a:t>
                          </a:r>
                          <a14:m>
                            <m:oMath xmlns:m="http://schemas.openxmlformats.org/officeDocument/2006/math">
                              <m:r>
                                <a:rPr lang="en-US" sz="2400" smtClean="0">
                                  <a:latin typeface="Cambria Math" panose="02040503050406030204" pitchFamily="18" charset="0"/>
                                </a:rPr>
                                <m:t>𝑂</m:t>
                              </m:r>
                              <m:d>
                                <m:dPr>
                                  <m:ctrlPr>
                                    <a:rPr lang="en-US" sz="2400" i="1">
                                      <a:latin typeface="Cambria Math" panose="02040503050406030204" pitchFamily="18" charset="0"/>
                                    </a:rPr>
                                  </m:ctrlPr>
                                </m:dPr>
                                <m:e>
                                  <m:sSup>
                                    <m:sSupPr>
                                      <m:ctrlPr>
                                        <a:rPr lang="en-US" sz="2400">
                                          <a:latin typeface="Cambria Math" panose="02040503050406030204" pitchFamily="18" charset="0"/>
                                        </a:rPr>
                                      </m:ctrlPr>
                                    </m:sSupPr>
                                    <m:e>
                                      <m:r>
                                        <a:rPr lang="en-US" sz="2400">
                                          <a:latin typeface="Cambria Math" panose="02040503050406030204" pitchFamily="18" charset="0"/>
                                        </a:rPr>
                                        <m:t>𝑛</m:t>
                                      </m:r>
                                    </m:e>
                                    <m:sup>
                                      <m:r>
                                        <a:rPr lang="en-US" sz="2400">
                                          <a:latin typeface="Cambria Math" panose="02040503050406030204" pitchFamily="18" charset="0"/>
                                        </a:rPr>
                                        <m:t>2</m:t>
                                      </m:r>
                                    </m:sup>
                                  </m:sSup>
                                </m:e>
                              </m:d>
                            </m:oMath>
                          </a14:m>
                          <a:r>
                            <a:rPr lang="en-US" sz="1200" dirty="0">
                              <a:effectLst/>
                              <a:latin typeface="Times New Roman" panose="02020603050405020304" pitchFamily="18" charset="0"/>
                              <a:cs typeface="Times New Roman" panose="02020603050405020304" pitchFamily="18" charset="0"/>
                            </a:rPr>
                            <a:t>, but it is the average time that makes Quicksort so interesting. We will learn about Quicksort later.</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2668653858"/>
                      </a:ext>
                    </a:extLst>
                  </a:tr>
                </a:tbl>
              </a:graphicData>
            </a:graphic>
          </p:graphicFrame>
        </mc:Choice>
        <mc:Fallback xmlns="">
          <p:graphicFrame>
            <p:nvGraphicFramePr>
              <p:cNvPr id="4" name="Table 3">
                <a:extLst>
                  <a:ext uri="{FF2B5EF4-FFF2-40B4-BE49-F238E27FC236}">
                    <a16:creationId xmlns:a16="http://schemas.microsoft.com/office/drawing/2014/main" id="{7D5FCEDB-30F8-4CA6-4A4C-661AC3EB65B1}"/>
                  </a:ext>
                </a:extLst>
              </p:cNvPr>
              <p:cNvGraphicFramePr>
                <a:graphicFrameLocks noGrp="1"/>
              </p:cNvGraphicFramePr>
              <p:nvPr>
                <p:extLst>
                  <p:ext uri="{D42A27DB-BD31-4B8C-83A1-F6EECF244321}">
                    <p14:modId xmlns:p14="http://schemas.microsoft.com/office/powerpoint/2010/main" val="696567611"/>
                  </p:ext>
                </p:extLst>
              </p:nvPr>
            </p:nvGraphicFramePr>
            <p:xfrm>
              <a:off x="635000" y="1574801"/>
              <a:ext cx="11099800" cy="4530949"/>
            </p:xfrm>
            <a:graphic>
              <a:graphicData uri="http://schemas.openxmlformats.org/drawingml/2006/table">
                <a:tbl>
                  <a:tblPr>
                    <a:tableStyleId>{5C22544A-7EE6-4342-B048-85BDC9FD1C3A}</a:tableStyleId>
                  </a:tblPr>
                  <a:tblGrid>
                    <a:gridCol w="2216757">
                      <a:extLst>
                        <a:ext uri="{9D8B030D-6E8A-4147-A177-3AD203B41FA5}">
                          <a16:colId xmlns:a16="http://schemas.microsoft.com/office/drawing/2014/main" val="154304394"/>
                        </a:ext>
                      </a:extLst>
                    </a:gridCol>
                    <a:gridCol w="8883043">
                      <a:extLst>
                        <a:ext uri="{9D8B030D-6E8A-4147-A177-3AD203B41FA5}">
                          <a16:colId xmlns:a16="http://schemas.microsoft.com/office/drawing/2014/main" val="1674235805"/>
                        </a:ext>
                      </a:extLst>
                    </a:gridCol>
                  </a:tblGrid>
                  <a:tr h="373907">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Time Complexity</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107362" marR="53681" marT="53681" marB="53681"/>
                    </a:tc>
                    <a:tc>
                      <a:txBody>
                        <a:bodyPr/>
                        <a:lstStyle/>
                        <a:p>
                          <a:pPr marL="0" marR="0" algn="l" fontAlgn="t">
                            <a:spcBef>
                              <a:spcPts val="1500"/>
                            </a:spcBef>
                            <a:spcAft>
                              <a:spcPts val="1500"/>
                            </a:spcAft>
                            <a:buNone/>
                          </a:pPr>
                          <a:r>
                            <a:rPr lang="en-US" sz="1200">
                              <a:effectLst/>
                              <a:latin typeface="Times New Roman" panose="02020603050405020304" pitchFamily="18" charset="0"/>
                              <a:cs typeface="Times New Roman" panose="02020603050405020304" pitchFamily="18" charset="0"/>
                            </a:rPr>
                            <a:t>Algorithm</a:t>
                          </a:r>
                          <a:endParaRPr lang="en-US" sz="1200" b="0" i="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692098929"/>
                      </a:ext>
                    </a:extLst>
                  </a:tr>
                  <a:tr h="1038733">
                    <a:tc>
                      <a:txBody>
                        <a:bodyPr/>
                        <a:lstStyle/>
                        <a:p>
                          <a:endParaRPr lang="en-US"/>
                        </a:p>
                      </a:txBody>
                      <a:tcPr marL="107362" marR="53681" marT="53681" marB="53681">
                        <a:blipFill>
                          <a:blip r:embed="rId2"/>
                          <a:stretch>
                            <a:fillRect l="-275" t="-36257" r="-401099" b="-302924"/>
                          </a:stretch>
                        </a:blipFill>
                      </a:tcPr>
                    </a:tc>
                    <a:tc>
                      <a:txBody>
                        <a:bodyPr/>
                        <a:lstStyle/>
                        <a:p>
                          <a:pPr marL="0" marR="0" algn="l" fontAlgn="t">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Looking up a specific element in an array, like this for example: print( </a:t>
                          </a:r>
                          <a:r>
                            <a:rPr lang="en-US" sz="1200" dirty="0" err="1">
                              <a:effectLst/>
                              <a:latin typeface="Times New Roman" panose="02020603050405020304" pitchFamily="18" charset="0"/>
                              <a:cs typeface="Times New Roman" panose="02020603050405020304" pitchFamily="18" charset="0"/>
                            </a:rPr>
                            <a:t>my_array</a:t>
                          </a:r>
                          <a:r>
                            <a:rPr lang="en-US" sz="1200" dirty="0">
                              <a:effectLst/>
                              <a:latin typeface="Times New Roman" panose="02020603050405020304" pitchFamily="18" charset="0"/>
                              <a:cs typeface="Times New Roman" panose="02020603050405020304" pitchFamily="18" charset="0"/>
                            </a:rPr>
                            <a:t>[97] )</a:t>
                          </a:r>
                        </a:p>
                        <a:p>
                          <a:pPr marL="0" marR="0" algn="l" fontAlgn="t" latinLnBrk="0">
                            <a:spcBef>
                              <a:spcPts val="1500"/>
                            </a:spcBef>
                            <a:spcAft>
                              <a:spcPts val="1500"/>
                            </a:spcAft>
                            <a:buNone/>
                          </a:pPr>
                          <a:r>
                            <a:rPr lang="en-US" sz="1200" dirty="0">
                              <a:effectLst/>
                              <a:latin typeface="Times New Roman" panose="02020603050405020304" pitchFamily="18" charset="0"/>
                              <a:cs typeface="Times New Roman" panose="02020603050405020304" pitchFamily="18" charset="0"/>
                            </a:rPr>
                            <a:t>No matter the size of the array, an element can be looked up directly, it just requires one operation. (This is not really an algorithm by the way, but it can help us to understand how time complexity works.)</a:t>
                          </a:r>
                          <a:endParaRPr lang="en-US" sz="1200" b="0" i="0" dirty="0">
                            <a:solidFill>
                              <a:srgbClr val="000000"/>
                            </a:solidFill>
                            <a:effectLst/>
                            <a:latin typeface="Times New Roman" panose="02020603050405020304" pitchFamily="18" charset="0"/>
                            <a:cs typeface="Times New Roman" panose="02020603050405020304" pitchFamily="18" charset="0"/>
                          </a:endParaRPr>
                        </a:p>
                      </a:txBody>
                      <a:tcPr marL="53681" marR="53681" marT="53681" marB="53681"/>
                    </a:tc>
                    <a:extLst>
                      <a:ext uri="{0D108BD9-81ED-4DB2-BD59-A6C34878D82A}">
                        <a16:rowId xmlns:a16="http://schemas.microsoft.com/office/drawing/2014/main" val="3659617939"/>
                      </a:ext>
                    </a:extLst>
                  </a:tr>
                  <a:tr h="663622">
                    <a:tc>
                      <a:txBody>
                        <a:bodyPr/>
                        <a:lstStyle/>
                        <a:p>
                          <a:endParaRPr lang="en-US"/>
                        </a:p>
                      </a:txBody>
                      <a:tcPr marL="107362" marR="53681" marT="53681" marB="53681">
                        <a:blipFill>
                          <a:blip r:embed="rId2"/>
                          <a:stretch>
                            <a:fillRect l="-275" t="-213761" r="-401099" b="-375229"/>
                          </a:stretch>
                        </a:blipFill>
                      </a:tcPr>
                    </a:tc>
                    <a:tc>
                      <a:txBody>
                        <a:bodyPr/>
                        <a:lstStyle/>
                        <a:p>
                          <a:endParaRPr lang="en-US"/>
                        </a:p>
                      </a:txBody>
                      <a:tcPr marL="53681" marR="53681" marT="53681" marB="53681">
                        <a:blipFill>
                          <a:blip r:embed="rId2"/>
                          <a:stretch>
                            <a:fillRect l="-25051" t="-213761" r="-206" b="-375229"/>
                          </a:stretch>
                        </a:blipFill>
                      </a:tcPr>
                    </a:tc>
                    <a:extLst>
                      <a:ext uri="{0D108BD9-81ED-4DB2-BD59-A6C34878D82A}">
                        <a16:rowId xmlns:a16="http://schemas.microsoft.com/office/drawing/2014/main" val="3057375868"/>
                      </a:ext>
                    </a:extLst>
                  </a:tr>
                  <a:tr h="1394317">
                    <a:tc>
                      <a:txBody>
                        <a:bodyPr/>
                        <a:lstStyle/>
                        <a:p>
                          <a:endParaRPr lang="en-US"/>
                        </a:p>
                      </a:txBody>
                      <a:tcPr marL="107362" marR="53681" marT="53681" marB="53681">
                        <a:blipFill>
                          <a:blip r:embed="rId2"/>
                          <a:stretch>
                            <a:fillRect l="-275" t="-149345" r="-401099" b="-78603"/>
                          </a:stretch>
                        </a:blipFill>
                      </a:tcPr>
                    </a:tc>
                    <a:tc>
                      <a:txBody>
                        <a:bodyPr/>
                        <a:lstStyle/>
                        <a:p>
                          <a:endParaRPr lang="en-US"/>
                        </a:p>
                      </a:txBody>
                      <a:tcPr marL="53681" marR="53681" marT="53681" marB="53681">
                        <a:blipFill>
                          <a:blip r:embed="rId2"/>
                          <a:stretch>
                            <a:fillRect l="-25051" t="-149345" r="-206" b="-78603"/>
                          </a:stretch>
                        </a:blipFill>
                      </a:tcPr>
                    </a:tc>
                    <a:extLst>
                      <a:ext uri="{0D108BD9-81ED-4DB2-BD59-A6C34878D82A}">
                        <a16:rowId xmlns:a16="http://schemas.microsoft.com/office/drawing/2014/main" val="918777809"/>
                      </a:ext>
                    </a:extLst>
                  </a:tr>
                  <a:tr h="1060370">
                    <a:tc>
                      <a:txBody>
                        <a:bodyPr/>
                        <a:lstStyle/>
                        <a:p>
                          <a:endParaRPr lang="en-US"/>
                        </a:p>
                      </a:txBody>
                      <a:tcPr marL="107362" marR="53681" marT="53681" marB="53681">
                        <a:blipFill>
                          <a:blip r:embed="rId2"/>
                          <a:stretch>
                            <a:fillRect l="-275" t="-328161" r="-401099" b="-3448"/>
                          </a:stretch>
                        </a:blipFill>
                      </a:tcPr>
                    </a:tc>
                    <a:tc>
                      <a:txBody>
                        <a:bodyPr/>
                        <a:lstStyle/>
                        <a:p>
                          <a:endParaRPr lang="en-US"/>
                        </a:p>
                      </a:txBody>
                      <a:tcPr marL="53681" marR="53681" marT="53681" marB="53681">
                        <a:blipFill>
                          <a:blip r:embed="rId2"/>
                          <a:stretch>
                            <a:fillRect l="-25051" t="-328161" r="-206" b="-3448"/>
                          </a:stretch>
                        </a:blipFill>
                      </a:tcPr>
                    </a:tc>
                    <a:extLst>
                      <a:ext uri="{0D108BD9-81ED-4DB2-BD59-A6C34878D82A}">
                        <a16:rowId xmlns:a16="http://schemas.microsoft.com/office/drawing/2014/main" val="2668653858"/>
                      </a:ext>
                    </a:extLst>
                  </a:tr>
                </a:tbl>
              </a:graphicData>
            </a:graphic>
          </p:graphicFrame>
        </mc:Fallback>
      </mc:AlternateContent>
    </p:spTree>
    <p:extLst>
      <p:ext uri="{BB962C8B-B14F-4D97-AF65-F5344CB8AC3E}">
        <p14:creationId xmlns:p14="http://schemas.microsoft.com/office/powerpoint/2010/main" val="142747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A5FD-B757-0923-A58C-B13FA8ED1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9F64CE-51D7-9A49-4E5A-A54D3F4828B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Big O Notation</a:t>
            </a:r>
          </a:p>
        </p:txBody>
      </p:sp>
      <p:pic>
        <p:nvPicPr>
          <p:cNvPr id="3" name="Picture 2" descr="Time Complexity">
            <a:extLst>
              <a:ext uri="{FF2B5EF4-FFF2-40B4-BE49-F238E27FC236}">
                <a16:creationId xmlns:a16="http://schemas.microsoft.com/office/drawing/2014/main" id="{AC46929B-9380-2D0F-8F44-3E9844C9AE5F}"/>
              </a:ext>
            </a:extLst>
          </p:cNvPr>
          <p:cNvPicPr>
            <a:picLocks noChangeAspect="1"/>
          </p:cNvPicPr>
          <p:nvPr/>
        </p:nvPicPr>
        <p:blipFill>
          <a:blip r:embed="rId2"/>
          <a:stretch>
            <a:fillRect/>
          </a:stretch>
        </p:blipFill>
        <p:spPr>
          <a:xfrm>
            <a:off x="2616199" y="1493327"/>
            <a:ext cx="6959602" cy="4999548"/>
          </a:xfrm>
          <a:prstGeom prst="rect">
            <a:avLst/>
          </a:prstGeom>
        </p:spPr>
      </p:pic>
    </p:spTree>
    <p:extLst>
      <p:ext uri="{BB962C8B-B14F-4D97-AF65-F5344CB8AC3E}">
        <p14:creationId xmlns:p14="http://schemas.microsoft.com/office/powerpoint/2010/main" val="3468133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FF27-0601-626C-7A22-5CDC9C12E33F}"/>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Best, Average and Worst Case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993760-F2AB-BB02-02C9-9308F7B3CCD4}"/>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'Worst case' time complexity has already been mentioned when explaining Big O notation, but how can an algorithm have a worst case scenario?</a:t>
                </a:r>
              </a:p>
              <a:p>
                <a:r>
                  <a:rPr lang="en-US" dirty="0">
                    <a:latin typeface="Times New Roman" panose="02020603050405020304" pitchFamily="18" charset="0"/>
                    <a:cs typeface="Times New Roman" panose="02020603050405020304" pitchFamily="18" charset="0"/>
                  </a:rPr>
                  <a:t>The algorithm that finds the lowest value in an array with </a:t>
                </a:r>
                <a14:m>
                  <m:oMath xmlns:m="http://schemas.openxmlformats.org/officeDocument/2006/math">
                    <m:r>
                      <a:rPr lang="en-US" i="1">
                        <a:latin typeface="Cambria Math" panose="02040503050406030204" pitchFamily="18" charset="0"/>
                      </a:rPr>
                      <m:t>𝑛</m:t>
                    </m:r>
                  </m:oMath>
                </a14:m>
                <a:r>
                  <a:rPr lang="en-US" dirty="0">
                    <a:latin typeface="Times New Roman" panose="02020603050405020304" pitchFamily="18" charset="0"/>
                    <a:cs typeface="Times New Roman" panose="02020603050405020304" pitchFamily="18" charset="0"/>
                  </a:rPr>
                  <a:t> values requires </a:t>
                </a:r>
                <a14:m>
                  <m:oMath xmlns:m="http://schemas.openxmlformats.org/officeDocument/2006/math">
                    <m:r>
                      <a:rPr lang="en-US" i="1">
                        <a:latin typeface="Cambria Math" panose="02040503050406030204" pitchFamily="18" charset="0"/>
                      </a:rPr>
                      <m:t>𝑛</m:t>
                    </m:r>
                  </m:oMath>
                </a14:m>
                <a:r>
                  <a:rPr lang="en-US" dirty="0">
                    <a:latin typeface="Times New Roman" panose="02020603050405020304" pitchFamily="18" charset="0"/>
                    <a:cs typeface="Times New Roman" panose="02020603050405020304" pitchFamily="18" charset="0"/>
                  </a:rPr>
                  <a:t> operations to do so, and that is always the same. So this algorithm has the same best, average, and worst case scenarios.</a:t>
                </a:r>
              </a:p>
              <a:p>
                <a:r>
                  <a:rPr lang="en-US" dirty="0">
                    <a:latin typeface="Times New Roman" panose="02020603050405020304" pitchFamily="18" charset="0"/>
                    <a:cs typeface="Times New Roman" panose="02020603050405020304" pitchFamily="18" charset="0"/>
                  </a:rPr>
                  <a:t>8, 16, 19, 15, 2, 17, 4, 11, 6, 1, 7, 13, 5, 3, 9, 12, 14, 20, 18, 10</a:t>
                </a:r>
              </a:p>
              <a:p>
                <a:r>
                  <a:rPr lang="en-US" dirty="0">
                    <a:latin typeface="Times New Roman" panose="02020603050405020304" pitchFamily="18" charset="0"/>
                    <a:cs typeface="Times New Roman" panose="02020603050405020304" pitchFamily="18" charset="0"/>
                  </a:rPr>
                  <a:t>1, 2, 3, 4, 5, </a:t>
                </a:r>
                <a:r>
                  <a:rPr lang="en-US" b="1" dirty="0">
                    <a:latin typeface="Times New Roman" panose="02020603050405020304" pitchFamily="18" charset="0"/>
                    <a:cs typeface="Times New Roman" panose="02020603050405020304" pitchFamily="18" charset="0"/>
                  </a:rPr>
                  <a:t>20</a:t>
                </a:r>
                <a:r>
                  <a:rPr lang="en-US" dirty="0">
                    <a:latin typeface="Times New Roman" panose="02020603050405020304" pitchFamily="18" charset="0"/>
                    <a:cs typeface="Times New Roman" panose="02020603050405020304" pitchFamily="18" charset="0"/>
                  </a:rPr>
                  <a:t>, 6, 7, 8, 9, 10, 11, 12, 13, 14, 15, 16, 17, 18, 19</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Algorithms work similarly: For the same amount of data they can sometimes be slow and sometimes fast. So to be able to compare different algorithms' time complexities, we usually look at the worst-case scenario using Big O notation.</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E4993760-F2AB-BB02-02C9-9308F7B3CCD4}"/>
                  </a:ext>
                </a:extLst>
              </p:cNvPr>
              <p:cNvSpPr>
                <a:spLocks noGrp="1" noRot="1" noChangeAspect="1" noMove="1" noResize="1" noEditPoints="1" noAdjustHandles="1" noChangeArrowheads="1" noChangeShapeType="1" noTextEdit="1"/>
              </p:cNvSpPr>
              <p:nvPr>
                <p:ph idx="1"/>
              </p:nvPr>
            </p:nvSpPr>
            <p:spPr>
              <a:blipFill>
                <a:blip r:embed="rId2"/>
                <a:stretch>
                  <a:fillRect l="-928" t="-3782"/>
                </a:stretch>
              </a:blipFill>
            </p:spPr>
            <p:txBody>
              <a:bodyPr/>
              <a:lstStyle/>
              <a:p>
                <a:r>
                  <a:rPr lang="en-US">
                    <a:noFill/>
                  </a:rPr>
                  <a:t> </a:t>
                </a:r>
              </a:p>
            </p:txBody>
          </p:sp>
        </mc:Fallback>
      </mc:AlternateContent>
    </p:spTree>
    <p:extLst>
      <p:ext uri="{BB962C8B-B14F-4D97-AF65-F5344CB8AC3E}">
        <p14:creationId xmlns:p14="http://schemas.microsoft.com/office/powerpoint/2010/main" val="1594092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417A-1AA5-055E-072B-9B5AC08FAA91}"/>
              </a:ext>
            </a:extLst>
          </p:cNvPr>
          <p:cNvSpPr>
            <a:spLocks noGrp="1"/>
          </p:cNvSpPr>
          <p:nvPr>
            <p:ph type="title"/>
          </p:nvPr>
        </p:nvSpPr>
        <p:spPr/>
        <p:txBody>
          <a:bodyPr/>
          <a:lstStyle/>
          <a:p>
            <a:r>
              <a:rPr lang="en-US" dirty="0"/>
              <a:t>Example 1</a:t>
            </a:r>
          </a:p>
        </p:txBody>
      </p:sp>
      <p:sp>
        <p:nvSpPr>
          <p:cNvPr id="3" name="Content Placeholder 2">
            <a:extLst>
              <a:ext uri="{FF2B5EF4-FFF2-40B4-BE49-F238E27FC236}">
                <a16:creationId xmlns:a16="http://schemas.microsoft.com/office/drawing/2014/main" id="{D7A90A69-1D7F-F35F-70AE-77861E651DF5}"/>
              </a:ext>
            </a:extLst>
          </p:cNvPr>
          <p:cNvSpPr>
            <a:spLocks noGrp="1"/>
          </p:cNvSpPr>
          <p:nvPr>
            <p:ph idx="1"/>
          </p:nvPr>
        </p:nvSpPr>
        <p:spPr/>
        <p:txBody>
          <a:bodyPr>
            <a:normAutofit/>
          </a:bodyPr>
          <a:lstStyle/>
          <a:p>
            <a:r>
              <a:rPr lang="en-US" dirty="0"/>
              <a:t>O(1)</a:t>
            </a:r>
          </a:p>
          <a:p>
            <a:pPr lvl="1"/>
            <a:r>
              <a:rPr lang="en-US" dirty="0"/>
              <a:t>def </a:t>
            </a:r>
            <a:r>
              <a:rPr lang="en-US" dirty="0" err="1"/>
              <a:t>get_first_item</a:t>
            </a:r>
            <a:r>
              <a:rPr lang="en-US" dirty="0"/>
              <a:t>(data):</a:t>
            </a:r>
          </a:p>
          <a:p>
            <a:pPr lvl="1"/>
            <a:r>
              <a:rPr lang="en-US" dirty="0"/>
              <a:t>print(data[0])</a:t>
            </a:r>
          </a:p>
          <a:p>
            <a:pPr lvl="1"/>
            <a:endParaRPr lang="en-US" dirty="0"/>
          </a:p>
          <a:p>
            <a:pPr lvl="1"/>
            <a:r>
              <a:rPr lang="en-US" dirty="0"/>
              <a:t>scores = [95, 42, 88, 100, 75]</a:t>
            </a:r>
          </a:p>
          <a:p>
            <a:pPr lvl="1"/>
            <a:r>
              <a:rPr lang="en-US" dirty="0" err="1"/>
              <a:t>get_first_item</a:t>
            </a:r>
            <a:r>
              <a:rPr lang="en-US" dirty="0"/>
              <a:t>(scores)</a:t>
            </a:r>
          </a:p>
        </p:txBody>
      </p:sp>
    </p:spTree>
    <p:extLst>
      <p:ext uri="{BB962C8B-B14F-4D97-AF65-F5344CB8AC3E}">
        <p14:creationId xmlns:p14="http://schemas.microsoft.com/office/powerpoint/2010/main" val="2065004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18526-15EC-76CC-2608-AD80CAAC2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227EE-F509-61DA-B506-FA280BA4E7FA}"/>
              </a:ext>
            </a:extLst>
          </p:cNvPr>
          <p:cNvSpPr>
            <a:spLocks noGrp="1"/>
          </p:cNvSpPr>
          <p:nvPr>
            <p:ph type="title"/>
          </p:nvPr>
        </p:nvSpPr>
        <p:spPr/>
        <p:txBody>
          <a:bodyPr/>
          <a:lstStyle/>
          <a:p>
            <a:r>
              <a:rPr lang="en-US" dirty="0"/>
              <a:t>Example 2</a:t>
            </a:r>
          </a:p>
        </p:txBody>
      </p:sp>
      <p:sp>
        <p:nvSpPr>
          <p:cNvPr id="3" name="Content Placeholder 2">
            <a:extLst>
              <a:ext uri="{FF2B5EF4-FFF2-40B4-BE49-F238E27FC236}">
                <a16:creationId xmlns:a16="http://schemas.microsoft.com/office/drawing/2014/main" id="{F1465B69-F0E1-2EAC-187B-631477AEFEA4}"/>
              </a:ext>
            </a:extLst>
          </p:cNvPr>
          <p:cNvSpPr>
            <a:spLocks noGrp="1"/>
          </p:cNvSpPr>
          <p:nvPr>
            <p:ph idx="1"/>
          </p:nvPr>
        </p:nvSpPr>
        <p:spPr/>
        <p:txBody>
          <a:bodyPr>
            <a:normAutofit/>
          </a:bodyPr>
          <a:lstStyle/>
          <a:p>
            <a:r>
              <a:rPr lang="en-US" dirty="0"/>
              <a:t>O(n)</a:t>
            </a:r>
          </a:p>
          <a:p>
            <a:pPr lvl="1"/>
            <a:r>
              <a:rPr lang="en-US" dirty="0"/>
              <a:t>def </a:t>
            </a:r>
            <a:r>
              <a:rPr lang="en-US" dirty="0" err="1"/>
              <a:t>find_minimum</a:t>
            </a:r>
            <a:r>
              <a:rPr lang="en-US" dirty="0"/>
              <a:t>(data):</a:t>
            </a:r>
          </a:p>
          <a:p>
            <a:pPr lvl="1"/>
            <a:r>
              <a:rPr lang="en-US" dirty="0"/>
              <a:t>    </a:t>
            </a:r>
            <a:r>
              <a:rPr lang="en-US" dirty="0" err="1"/>
              <a:t>min_value</a:t>
            </a:r>
            <a:r>
              <a:rPr lang="en-US" dirty="0"/>
              <a:t> = data[0]</a:t>
            </a:r>
          </a:p>
          <a:p>
            <a:pPr lvl="1"/>
            <a:r>
              <a:rPr lang="en-US" dirty="0"/>
              <a:t>    </a:t>
            </a:r>
          </a:p>
          <a:p>
            <a:pPr lvl="1"/>
            <a:r>
              <a:rPr lang="en-US" dirty="0"/>
              <a:t>for value in data:</a:t>
            </a:r>
          </a:p>
          <a:p>
            <a:pPr lvl="1"/>
            <a:r>
              <a:rPr lang="en-US" dirty="0"/>
              <a:t>        if value &lt; </a:t>
            </a:r>
            <a:r>
              <a:rPr lang="en-US" dirty="0" err="1"/>
              <a:t>min_value</a:t>
            </a:r>
            <a:r>
              <a:rPr lang="en-US" dirty="0"/>
              <a:t>:</a:t>
            </a:r>
          </a:p>
          <a:p>
            <a:pPr lvl="1"/>
            <a:r>
              <a:rPr lang="en-US" dirty="0"/>
              <a:t>            </a:t>
            </a:r>
            <a:r>
              <a:rPr lang="en-US" dirty="0" err="1"/>
              <a:t>min_value</a:t>
            </a:r>
            <a:r>
              <a:rPr lang="en-US" dirty="0"/>
              <a:t> = value</a:t>
            </a:r>
          </a:p>
          <a:p>
            <a:pPr lvl="1"/>
            <a:r>
              <a:rPr lang="en-US" dirty="0"/>
              <a:t>            </a:t>
            </a:r>
          </a:p>
          <a:p>
            <a:pPr lvl="1"/>
            <a:r>
              <a:rPr lang="en-US" dirty="0"/>
              <a:t>    return </a:t>
            </a:r>
            <a:r>
              <a:rPr lang="en-US" dirty="0" err="1"/>
              <a:t>min_value</a:t>
            </a:r>
            <a:endParaRPr lang="en-US" dirty="0"/>
          </a:p>
        </p:txBody>
      </p:sp>
    </p:spTree>
    <p:extLst>
      <p:ext uri="{BB962C8B-B14F-4D97-AF65-F5344CB8AC3E}">
        <p14:creationId xmlns:p14="http://schemas.microsoft.com/office/powerpoint/2010/main" val="2898953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7F7B7-8468-28E2-B6FF-85461122361E}"/>
              </a:ext>
            </a:extLst>
          </p:cNvPr>
          <p:cNvSpPr>
            <a:spLocks noGrp="1"/>
          </p:cNvSpPr>
          <p:nvPr>
            <p:ph type="title"/>
          </p:nvPr>
        </p:nvSpPr>
        <p:spPr/>
        <p:txBody>
          <a:bodyPr/>
          <a:lstStyle/>
          <a:p>
            <a:r>
              <a:rPr lang="en-US" dirty="0"/>
              <a:t>Example 3</a:t>
            </a:r>
          </a:p>
        </p:txBody>
      </p:sp>
      <p:sp>
        <p:nvSpPr>
          <p:cNvPr id="3" name="Content Placeholder 2">
            <a:extLst>
              <a:ext uri="{FF2B5EF4-FFF2-40B4-BE49-F238E27FC236}">
                <a16:creationId xmlns:a16="http://schemas.microsoft.com/office/drawing/2014/main" id="{B0A5250D-CFD4-B62B-3733-112B44724803}"/>
              </a:ext>
            </a:extLst>
          </p:cNvPr>
          <p:cNvSpPr>
            <a:spLocks noGrp="1"/>
          </p:cNvSpPr>
          <p:nvPr>
            <p:ph idx="1"/>
          </p:nvPr>
        </p:nvSpPr>
        <p:spPr/>
        <p:txBody>
          <a:bodyPr>
            <a:normAutofit fontScale="85000" lnSpcReduction="20000"/>
          </a:bodyPr>
          <a:lstStyle/>
          <a:p>
            <a:r>
              <a:rPr lang="en-US" dirty="0"/>
              <a:t>O(n^2) </a:t>
            </a:r>
          </a:p>
          <a:p>
            <a:r>
              <a:rPr lang="en-US" dirty="0"/>
              <a:t>def </a:t>
            </a:r>
            <a:r>
              <a:rPr lang="en-US" dirty="0" err="1"/>
              <a:t>check_duplicates</a:t>
            </a:r>
            <a:r>
              <a:rPr lang="en-US" dirty="0"/>
              <a:t>(data):</a:t>
            </a:r>
          </a:p>
          <a:p>
            <a:r>
              <a:rPr lang="en-US" dirty="0"/>
              <a:t>    n = </a:t>
            </a:r>
            <a:r>
              <a:rPr lang="en-US" dirty="0" err="1"/>
              <a:t>len</a:t>
            </a:r>
            <a:r>
              <a:rPr lang="en-US" dirty="0"/>
              <a:t>(data)</a:t>
            </a:r>
          </a:p>
          <a:p>
            <a:r>
              <a:rPr lang="en-US" dirty="0"/>
              <a:t>    </a:t>
            </a:r>
            <a:r>
              <a:rPr lang="en-US" dirty="0" err="1"/>
              <a:t>operations_count</a:t>
            </a:r>
            <a:r>
              <a:rPr lang="en-US" dirty="0"/>
              <a:t> = 0</a:t>
            </a:r>
          </a:p>
          <a:p>
            <a:r>
              <a:rPr lang="en-US" dirty="0"/>
              <a:t>    for </a:t>
            </a:r>
            <a:r>
              <a:rPr lang="en-US" dirty="0" err="1"/>
              <a:t>i</a:t>
            </a:r>
            <a:r>
              <a:rPr lang="en-US" dirty="0"/>
              <a:t> in range(n): #N times</a:t>
            </a:r>
            <a:endParaRPr lang="ru-RU" dirty="0"/>
          </a:p>
          <a:p>
            <a:r>
              <a:rPr lang="ru-RU" dirty="0"/>
              <a:t>        </a:t>
            </a:r>
            <a:r>
              <a:rPr lang="en-US" dirty="0"/>
              <a:t>for j in range(n): # N Times </a:t>
            </a:r>
            <a:r>
              <a:rPr lang="en-US" dirty="0">
                <a:sym typeface="Wingdings" panose="05000000000000000000" pitchFamily="2" charset="2"/>
              </a:rPr>
              <a:t> n*n = n^2</a:t>
            </a:r>
            <a:endParaRPr lang="en-US" dirty="0"/>
          </a:p>
          <a:p>
            <a:r>
              <a:rPr lang="en-US" dirty="0"/>
              <a:t>            </a:t>
            </a:r>
            <a:r>
              <a:rPr lang="en-US" dirty="0" err="1"/>
              <a:t>operations_count</a:t>
            </a:r>
            <a:r>
              <a:rPr lang="en-US" dirty="0"/>
              <a:t> += 1</a:t>
            </a:r>
          </a:p>
          <a:p>
            <a:r>
              <a:rPr lang="en-US" dirty="0"/>
              <a:t>            if </a:t>
            </a:r>
            <a:r>
              <a:rPr lang="en-US" dirty="0" err="1"/>
              <a:t>i</a:t>
            </a:r>
            <a:r>
              <a:rPr lang="en-US" dirty="0"/>
              <a:t> != j and data[</a:t>
            </a:r>
            <a:r>
              <a:rPr lang="en-US" dirty="0" err="1"/>
              <a:t>i</a:t>
            </a:r>
            <a:r>
              <a:rPr lang="en-US" dirty="0"/>
              <a:t>] == data[j]:</a:t>
            </a:r>
          </a:p>
          <a:p>
            <a:r>
              <a:rPr lang="en-US" dirty="0"/>
              <a:t>                print(</a:t>
            </a:r>
            <a:r>
              <a:rPr lang="en-US" dirty="0" err="1"/>
              <a:t>f“Same</a:t>
            </a:r>
            <a:r>
              <a:rPr lang="en-US" dirty="0"/>
              <a:t> operation</a:t>
            </a:r>
            <a:r>
              <a:rPr lang="ru-RU" dirty="0"/>
              <a:t>: {</a:t>
            </a:r>
            <a:r>
              <a:rPr lang="en-US" dirty="0"/>
              <a:t>data[</a:t>
            </a:r>
            <a:r>
              <a:rPr lang="en-US" dirty="0" err="1"/>
              <a:t>i</a:t>
            </a:r>
            <a:r>
              <a:rPr lang="en-US" dirty="0"/>
              <a:t>]}")</a:t>
            </a:r>
          </a:p>
          <a:p>
            <a:r>
              <a:rPr lang="en-US" dirty="0"/>
              <a:t>                </a:t>
            </a:r>
          </a:p>
          <a:p>
            <a:r>
              <a:rPr lang="en-US" dirty="0"/>
              <a:t>    print(</a:t>
            </a:r>
            <a:r>
              <a:rPr lang="en-US" dirty="0" err="1"/>
              <a:t>f“Total</a:t>
            </a:r>
            <a:r>
              <a:rPr lang="ru-RU" dirty="0"/>
              <a:t>: {</a:t>
            </a:r>
            <a:r>
              <a:rPr lang="en-US" dirty="0" err="1"/>
              <a:t>operations_count</a:t>
            </a:r>
            <a:r>
              <a:rPr lang="en-US" dirty="0"/>
              <a:t>}")</a:t>
            </a:r>
          </a:p>
        </p:txBody>
      </p:sp>
    </p:spTree>
    <p:extLst>
      <p:ext uri="{BB962C8B-B14F-4D97-AF65-F5344CB8AC3E}">
        <p14:creationId xmlns:p14="http://schemas.microsoft.com/office/powerpoint/2010/main" val="31587920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377</TotalTime>
  <Words>2111</Words>
  <Application>Microsoft Office PowerPoint</Application>
  <PresentationFormat>Widescreen</PresentationFormat>
  <Paragraphs>147</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Cambria Math</vt:lpstr>
      <vt:lpstr>Times New Roman</vt:lpstr>
      <vt:lpstr>Wingdings</vt:lpstr>
      <vt:lpstr>Office Theme</vt:lpstr>
      <vt:lpstr>Algorithms and Data Structures</vt:lpstr>
      <vt:lpstr>What are Data Structures?</vt:lpstr>
      <vt:lpstr>What are Data Structures? [2]</vt:lpstr>
      <vt:lpstr>What are Algorithms?</vt:lpstr>
      <vt:lpstr>Data Structures together with Algorithms</vt:lpstr>
      <vt:lpstr>Where is Data Structures and Algorithms Needed?</vt:lpstr>
      <vt:lpstr>Where is Data Structures and Algorithms Needed?</vt:lpstr>
      <vt:lpstr>Theory and Terminology</vt:lpstr>
      <vt:lpstr>Time Coplexity</vt:lpstr>
      <vt:lpstr>Time Coplexity</vt:lpstr>
      <vt:lpstr>Time Coplexity</vt:lpstr>
      <vt:lpstr>Big O Notation</vt:lpstr>
      <vt:lpstr>Big O Notation</vt:lpstr>
      <vt:lpstr>Big O Notation</vt:lpstr>
      <vt:lpstr>Best, Average and Worst Case</vt:lpstr>
      <vt:lpstr>Example 1</vt:lpstr>
      <vt:lpstr>Example 2</vt:lpstr>
      <vt:lpstr>Example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f25e501d</dc:creator>
  <cp:lastModifiedBy>f25e501d</cp:lastModifiedBy>
  <cp:revision>5</cp:revision>
  <dcterms:created xsi:type="dcterms:W3CDTF">2026-09-07T01:46:16Z</dcterms:created>
  <dcterms:modified xsi:type="dcterms:W3CDTF">2026-09-08T02:48:41Z</dcterms:modified>
</cp:coreProperties>
</file>